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63" r:id="rId2"/>
    <p:sldId id="266" r:id="rId3"/>
    <p:sldId id="264" r:id="rId4"/>
    <p:sldId id="262" r:id="rId5"/>
    <p:sldId id="257" r:id="rId6"/>
    <p:sldId id="269" r:id="rId7"/>
    <p:sldId id="265" r:id="rId8"/>
    <p:sldId id="267" r:id="rId9"/>
    <p:sldId id="258" r:id="rId10"/>
    <p:sldId id="259" r:id="rId11"/>
    <p:sldId id="260" r:id="rId12"/>
    <p:sldId id="270" r:id="rId13"/>
    <p:sldId id="268" r:id="rId14"/>
    <p:sldId id="26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4" autoAdjust="0"/>
    <p:restoredTop sz="91651" autoAdjust="0"/>
  </p:normalViewPr>
  <p:slideViewPr>
    <p:cSldViewPr snapToGrid="0">
      <p:cViewPr varScale="1">
        <p:scale>
          <a:sx n="79" d="100"/>
          <a:sy n="79" d="100"/>
        </p:scale>
        <p:origin x="123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9F13-CFA7-4925-A907-98896293CE9F}" type="datetimeFigureOut">
              <a:rPr lang="en-GB" smtClean="0"/>
              <a:t>07/11/2020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25FA2-E8FE-4E4C-BBDD-18CDCFA7B90A}" type="slidenum">
              <a:rPr lang="en-GB" smtClean="0"/>
              <a:t>‹#›</a:t>
            </a:fld>
            <a:endParaRPr lang="en-GB"/>
          </a:p>
        </p:txBody>
      </p:sp>
    </p:spTree>
    <p:extLst>
      <p:ext uri="{BB962C8B-B14F-4D97-AF65-F5344CB8AC3E}">
        <p14:creationId xmlns:p14="http://schemas.microsoft.com/office/powerpoint/2010/main" val="301022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https://freeenglishlessonplans.com/2018/02/06/c1-c2-holiday-diary-reading-vocabulary/</a:t>
            </a:r>
            <a:endParaRPr lang="tr-TR" dirty="0"/>
          </a:p>
        </p:txBody>
      </p:sp>
      <p:sp>
        <p:nvSpPr>
          <p:cNvPr id="4" name="Slide Number Placeholder 3"/>
          <p:cNvSpPr>
            <a:spLocks noGrp="1"/>
          </p:cNvSpPr>
          <p:nvPr>
            <p:ph type="sldNum" sz="quarter" idx="5"/>
          </p:nvPr>
        </p:nvSpPr>
        <p:spPr/>
        <p:txBody>
          <a:bodyPr/>
          <a:lstStyle/>
          <a:p>
            <a:fld id="{A6025FA2-E8FE-4E4C-BBDD-18CDCFA7B90A}" type="slidenum">
              <a:rPr lang="en-GB" smtClean="0"/>
              <a:t>1</a:t>
            </a:fld>
            <a:endParaRPr lang="en-GB"/>
          </a:p>
        </p:txBody>
      </p:sp>
    </p:spTree>
    <p:extLst>
      <p:ext uri="{BB962C8B-B14F-4D97-AF65-F5344CB8AC3E}">
        <p14:creationId xmlns:p14="http://schemas.microsoft.com/office/powerpoint/2010/main" val="250042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https://dictionary.cambridge.org/dictionary/english/endemic</a:t>
            </a:r>
          </a:p>
        </p:txBody>
      </p:sp>
      <p:sp>
        <p:nvSpPr>
          <p:cNvPr id="4" name="Slide Number Placeholder 3"/>
          <p:cNvSpPr>
            <a:spLocks noGrp="1"/>
          </p:cNvSpPr>
          <p:nvPr>
            <p:ph type="sldNum" sz="quarter" idx="5"/>
          </p:nvPr>
        </p:nvSpPr>
        <p:spPr/>
        <p:txBody>
          <a:bodyPr/>
          <a:lstStyle/>
          <a:p>
            <a:fld id="{A6025FA2-E8FE-4E4C-BBDD-18CDCFA7B90A}" type="slidenum">
              <a:rPr lang="en-GB" smtClean="0"/>
              <a:t>6</a:t>
            </a:fld>
            <a:endParaRPr lang="en-GB"/>
          </a:p>
        </p:txBody>
      </p:sp>
    </p:spTree>
    <p:extLst>
      <p:ext uri="{BB962C8B-B14F-4D97-AF65-F5344CB8AC3E}">
        <p14:creationId xmlns:p14="http://schemas.microsoft.com/office/powerpoint/2010/main" val="127441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Greenland, New Guinea, Borneo</a:t>
            </a:r>
          </a:p>
        </p:txBody>
      </p:sp>
      <p:sp>
        <p:nvSpPr>
          <p:cNvPr id="4" name="Slide Number Placeholder 3"/>
          <p:cNvSpPr>
            <a:spLocks noGrp="1"/>
          </p:cNvSpPr>
          <p:nvPr>
            <p:ph type="sldNum" sz="quarter" idx="5"/>
          </p:nvPr>
        </p:nvSpPr>
        <p:spPr/>
        <p:txBody>
          <a:bodyPr/>
          <a:lstStyle/>
          <a:p>
            <a:fld id="{A6025FA2-E8FE-4E4C-BBDD-18CDCFA7B90A}" type="slidenum">
              <a:rPr lang="en-GB" smtClean="0"/>
              <a:t>7</a:t>
            </a:fld>
            <a:endParaRPr lang="en-GB"/>
          </a:p>
        </p:txBody>
      </p:sp>
    </p:spTree>
    <p:extLst>
      <p:ext uri="{BB962C8B-B14F-4D97-AF65-F5344CB8AC3E}">
        <p14:creationId xmlns:p14="http://schemas.microsoft.com/office/powerpoint/2010/main" val="35552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Doesn’t cut it</a:t>
            </a:r>
          </a:p>
          <a:p>
            <a:r>
              <a:rPr lang="en-GB" dirty="0" err="1"/>
              <a:t>Umming</a:t>
            </a:r>
            <a:r>
              <a:rPr lang="en-GB" dirty="0"/>
              <a:t> and </a:t>
            </a:r>
            <a:r>
              <a:rPr lang="en-GB" dirty="0" err="1"/>
              <a:t>ahhing</a:t>
            </a:r>
            <a:br>
              <a:rPr lang="en-GB" dirty="0"/>
            </a:br>
            <a:r>
              <a:rPr lang="en-GB" dirty="0"/>
              <a:t>settle on</a:t>
            </a:r>
          </a:p>
          <a:p>
            <a:r>
              <a:rPr lang="en-GB" dirty="0"/>
              <a:t>Set your sights on</a:t>
            </a:r>
            <a:br>
              <a:rPr lang="en-GB" dirty="0"/>
            </a:br>
            <a:r>
              <a:rPr lang="en-GB" dirty="0"/>
              <a:t>dense undergrowth</a:t>
            </a:r>
            <a:br>
              <a:rPr lang="en-GB" dirty="0"/>
            </a:br>
            <a:r>
              <a:rPr lang="en-GB" dirty="0"/>
              <a:t>catch a glimpse</a:t>
            </a:r>
            <a:br>
              <a:rPr lang="en-GB" dirty="0"/>
            </a:br>
            <a:r>
              <a:rPr lang="en-GB" dirty="0"/>
              <a:t>humid climate</a:t>
            </a:r>
            <a:br>
              <a:rPr lang="en-GB" dirty="0"/>
            </a:br>
            <a:r>
              <a:rPr lang="en-GB" dirty="0"/>
              <a:t>bustling with life</a:t>
            </a:r>
          </a:p>
          <a:p>
            <a:r>
              <a:rPr lang="en-GB" dirty="0"/>
              <a:t>Mindboggling</a:t>
            </a:r>
            <a:br>
              <a:rPr lang="en-GB" dirty="0"/>
            </a:br>
            <a:r>
              <a:rPr lang="en-GB" dirty="0"/>
              <a:t>haphazard</a:t>
            </a:r>
            <a:br>
              <a:rPr lang="en-GB" dirty="0"/>
            </a:br>
            <a:r>
              <a:rPr lang="en-GB" dirty="0"/>
              <a:t>the blink of an eye</a:t>
            </a:r>
            <a:br>
              <a:rPr lang="en-GB" dirty="0"/>
            </a:br>
            <a:r>
              <a:rPr lang="en-GB" dirty="0"/>
              <a:t>play it by ear</a:t>
            </a:r>
            <a:br>
              <a:rPr lang="en-GB" dirty="0"/>
            </a:br>
            <a:r>
              <a:rPr lang="en-GB" dirty="0"/>
              <a:t>set about</a:t>
            </a:r>
            <a:br>
              <a:rPr lang="en-GB" dirty="0"/>
            </a:br>
            <a:r>
              <a:rPr lang="en-GB" dirty="0"/>
              <a:t>lush vegetation</a:t>
            </a:r>
            <a:br>
              <a:rPr lang="en-GB" dirty="0"/>
            </a:br>
            <a:r>
              <a:rPr lang="en-GB" dirty="0"/>
              <a:t>mix-up</a:t>
            </a:r>
            <a:br>
              <a:rPr lang="en-GB" dirty="0"/>
            </a:br>
            <a:r>
              <a:rPr lang="en-GB" dirty="0"/>
              <a:t>set someone back</a:t>
            </a:r>
            <a:br>
              <a:rPr lang="en-GB" dirty="0"/>
            </a:br>
            <a:r>
              <a:rPr lang="en-GB"/>
              <a:t>set off</a:t>
            </a:r>
          </a:p>
        </p:txBody>
      </p:sp>
      <p:sp>
        <p:nvSpPr>
          <p:cNvPr id="4" name="Slide Number Placeholder 3"/>
          <p:cNvSpPr>
            <a:spLocks noGrp="1"/>
          </p:cNvSpPr>
          <p:nvPr>
            <p:ph type="sldNum" sz="quarter" idx="5"/>
          </p:nvPr>
        </p:nvSpPr>
        <p:spPr/>
        <p:txBody>
          <a:bodyPr/>
          <a:lstStyle/>
          <a:p>
            <a:fld id="{A6025FA2-E8FE-4E4C-BBDD-18CDCFA7B90A}" type="slidenum">
              <a:rPr lang="en-GB" smtClean="0"/>
              <a:t>9</a:t>
            </a:fld>
            <a:endParaRPr lang="en-GB"/>
          </a:p>
        </p:txBody>
      </p:sp>
    </p:spTree>
    <p:extLst>
      <p:ext uri="{BB962C8B-B14F-4D97-AF65-F5344CB8AC3E}">
        <p14:creationId xmlns:p14="http://schemas.microsoft.com/office/powerpoint/2010/main" val="46582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Doesn’t cut it</a:t>
            </a:r>
          </a:p>
          <a:p>
            <a:r>
              <a:rPr lang="en-GB" dirty="0" err="1"/>
              <a:t>Umming</a:t>
            </a:r>
            <a:r>
              <a:rPr lang="en-GB" dirty="0"/>
              <a:t> and </a:t>
            </a:r>
            <a:r>
              <a:rPr lang="en-GB" dirty="0" err="1"/>
              <a:t>ahhing</a:t>
            </a:r>
            <a:br>
              <a:rPr lang="en-GB" dirty="0"/>
            </a:br>
            <a:r>
              <a:rPr lang="en-GB" dirty="0"/>
              <a:t>settle on</a:t>
            </a:r>
          </a:p>
          <a:p>
            <a:r>
              <a:rPr lang="en-GB" dirty="0"/>
              <a:t>Set your sights on</a:t>
            </a:r>
            <a:br>
              <a:rPr lang="en-GB" dirty="0"/>
            </a:br>
            <a:r>
              <a:rPr lang="en-GB" dirty="0"/>
              <a:t>dense undergrowth</a:t>
            </a:r>
            <a:br>
              <a:rPr lang="en-GB" dirty="0"/>
            </a:br>
            <a:r>
              <a:rPr lang="en-GB" dirty="0"/>
              <a:t>catch a glimpse</a:t>
            </a:r>
            <a:br>
              <a:rPr lang="en-GB" dirty="0"/>
            </a:br>
            <a:r>
              <a:rPr lang="en-GB" dirty="0"/>
              <a:t>humid climate</a:t>
            </a:r>
            <a:br>
              <a:rPr lang="en-GB" dirty="0"/>
            </a:br>
            <a:r>
              <a:rPr lang="en-GB" dirty="0"/>
              <a:t>bustling with life</a:t>
            </a:r>
          </a:p>
          <a:p>
            <a:r>
              <a:rPr lang="en-GB" dirty="0"/>
              <a:t>Mindboggling</a:t>
            </a:r>
            <a:br>
              <a:rPr lang="en-GB" dirty="0"/>
            </a:br>
            <a:r>
              <a:rPr lang="en-GB" dirty="0"/>
              <a:t>haphazard</a:t>
            </a:r>
            <a:br>
              <a:rPr lang="en-GB" dirty="0"/>
            </a:br>
            <a:r>
              <a:rPr lang="en-GB" dirty="0"/>
              <a:t>the blink of an eye</a:t>
            </a:r>
            <a:br>
              <a:rPr lang="en-GB" dirty="0"/>
            </a:br>
            <a:r>
              <a:rPr lang="en-GB" dirty="0"/>
              <a:t>play it by ear</a:t>
            </a:r>
            <a:br>
              <a:rPr lang="en-GB" dirty="0"/>
            </a:br>
            <a:r>
              <a:rPr lang="en-GB" dirty="0"/>
              <a:t>set about</a:t>
            </a:r>
            <a:br>
              <a:rPr lang="en-GB" dirty="0"/>
            </a:br>
            <a:r>
              <a:rPr lang="en-GB" dirty="0"/>
              <a:t>lush vegetation</a:t>
            </a:r>
            <a:br>
              <a:rPr lang="en-GB" dirty="0"/>
            </a:br>
            <a:r>
              <a:rPr lang="en-GB" dirty="0"/>
              <a:t>mix-up</a:t>
            </a:r>
            <a:br>
              <a:rPr lang="en-GB" dirty="0"/>
            </a:br>
            <a:r>
              <a:rPr lang="en-GB" dirty="0"/>
              <a:t>set someone back</a:t>
            </a:r>
            <a:br>
              <a:rPr lang="en-GB" dirty="0"/>
            </a:br>
            <a:r>
              <a:rPr lang="en-GB" dirty="0"/>
              <a:t>set off</a:t>
            </a:r>
          </a:p>
        </p:txBody>
      </p:sp>
      <p:sp>
        <p:nvSpPr>
          <p:cNvPr id="4" name="Slide Number Placeholder 3"/>
          <p:cNvSpPr>
            <a:spLocks noGrp="1"/>
          </p:cNvSpPr>
          <p:nvPr>
            <p:ph type="sldNum" sz="quarter" idx="5"/>
          </p:nvPr>
        </p:nvSpPr>
        <p:spPr/>
        <p:txBody>
          <a:bodyPr/>
          <a:lstStyle/>
          <a:p>
            <a:fld id="{A6025FA2-E8FE-4E4C-BBDD-18CDCFA7B90A}" type="slidenum">
              <a:rPr lang="en-GB" smtClean="0"/>
              <a:t>12</a:t>
            </a:fld>
            <a:endParaRPr lang="en-GB"/>
          </a:p>
        </p:txBody>
      </p:sp>
    </p:spTree>
    <p:extLst>
      <p:ext uri="{BB962C8B-B14F-4D97-AF65-F5344CB8AC3E}">
        <p14:creationId xmlns:p14="http://schemas.microsoft.com/office/powerpoint/2010/main" val="2842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a-ES"/>
              <a:t>Feu clic aquí per editar l'estil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a-ES"/>
              <a:t>Feu clic aquí per editar l'estil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pçalera de la secció">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a-ES"/>
              <a:t>Feu clic aquí per editar l'estil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5A61015F-7CC6-4D0A-9D87-873EA4C304CC}"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a-ES"/>
              <a:t>Feu clic aquí per editar l'estil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a-ES"/>
              <a:t>Feu clic aquí per editar l'estil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1024128" y="2967788"/>
            <a:ext cx="4754880" cy="3341572"/>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a-ES"/>
              <a:t>Feu clic aquí per editar estils</a:t>
            </a:r>
          </a:p>
        </p:txBody>
      </p:sp>
      <p:sp>
        <p:nvSpPr>
          <p:cNvPr id="6" name="Content Placeholder 5"/>
          <p:cNvSpPr>
            <a:spLocks noGrp="1"/>
          </p:cNvSpPr>
          <p:nvPr>
            <p:ph sz="quarter" idx="4"/>
          </p:nvPr>
        </p:nvSpPr>
        <p:spPr>
          <a:xfrm>
            <a:off x="5990888" y="2967788"/>
            <a:ext cx="4754880" cy="3341572"/>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ingut amb l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a-ES"/>
              <a:t>Feu clic aquí per editar l'estil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5" name="Date Placeholder 4"/>
          <p:cNvSpPr>
            <a:spLocks noGrp="1"/>
          </p:cNvSpPr>
          <p:nvPr>
            <p:ph type="dt" sz="half" idx="10"/>
          </p:nvPr>
        </p:nvSpPr>
        <p:spPr/>
        <p:txBody>
          <a:bodyPr/>
          <a:lstStyle/>
          <a:p>
            <a:fld id="{05C68B11-C5A8-448C-8CE9-B1A273C79CFC}"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a-ES"/>
              <a:t>Feu clic aquí per editar l'estil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aquí per editar estils</a:t>
            </a:r>
          </a:p>
        </p:txBody>
      </p:sp>
      <p:sp>
        <p:nvSpPr>
          <p:cNvPr id="5" name="Date Placeholder 4"/>
          <p:cNvSpPr>
            <a:spLocks noGrp="1"/>
          </p:cNvSpPr>
          <p:nvPr>
            <p:ph type="dt" sz="half" idx="10"/>
          </p:nvPr>
        </p:nvSpPr>
        <p:spPr/>
        <p:txBody>
          <a:bodyPr/>
          <a:lstStyle/>
          <a:p>
            <a:fld id="{C7616CA0-919D-4A49-9C8A-62FDFB3A5183}"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11/7/2020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865552-60A9-406A-82F1-AAADFAF52AF1}"/>
              </a:ext>
            </a:extLst>
          </p:cNvPr>
          <p:cNvPicPr>
            <a:picLocks noChangeAspect="1"/>
          </p:cNvPicPr>
          <p:nvPr/>
        </p:nvPicPr>
        <p:blipFill rotWithShape="1">
          <a:blip r:embed="rId3"/>
          <a:srcRect l="43197" t="27068" r="13769" b="22173"/>
          <a:stretch/>
        </p:blipFill>
        <p:spPr>
          <a:xfrm>
            <a:off x="2267024" y="1241881"/>
            <a:ext cx="8139658" cy="5398220"/>
          </a:xfrm>
          <a:prstGeom prst="rect">
            <a:avLst/>
          </a:prstGeom>
        </p:spPr>
      </p:pic>
      <p:sp>
        <p:nvSpPr>
          <p:cNvPr id="2" name="TextBox 1">
            <a:extLst>
              <a:ext uri="{FF2B5EF4-FFF2-40B4-BE49-F238E27FC236}">
                <a16:creationId xmlns:a16="http://schemas.microsoft.com/office/drawing/2014/main" id="{80F303BD-EF38-45FA-A13C-8CDED01C74B3}"/>
              </a:ext>
            </a:extLst>
          </p:cNvPr>
          <p:cNvSpPr txBox="1"/>
          <p:nvPr/>
        </p:nvSpPr>
        <p:spPr>
          <a:xfrm>
            <a:off x="2470825" y="455888"/>
            <a:ext cx="8287966" cy="369332"/>
          </a:xfrm>
          <a:prstGeom prst="rect">
            <a:avLst/>
          </a:prstGeom>
          <a:noFill/>
        </p:spPr>
        <p:txBody>
          <a:bodyPr wrap="square" rtlCol="0">
            <a:spAutoFit/>
          </a:bodyPr>
          <a:lstStyle/>
          <a:p>
            <a:r>
              <a:rPr lang="en-GB" dirty="0">
                <a:latin typeface="Arial" panose="020B0604020202020204" pitchFamily="34" charset="0"/>
                <a:ea typeface="Open Sans" panose="020B0606030504020204" pitchFamily="34" charset="0"/>
                <a:cs typeface="Arial" panose="020B0604020202020204" pitchFamily="34" charset="0"/>
              </a:rPr>
              <a:t>Talk about the picture. Where do you think is it? What sort of place is it?</a:t>
            </a:r>
            <a:endParaRPr lang="tr-TR"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52222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254F0-C10C-4A27-9E05-2DD97D4E6F03}"/>
              </a:ext>
            </a:extLst>
          </p:cNvPr>
          <p:cNvSpPr>
            <a:spLocks noGrp="1"/>
          </p:cNvSpPr>
          <p:nvPr>
            <p:ph idx="1"/>
          </p:nvPr>
        </p:nvSpPr>
        <p:spPr>
          <a:xfrm>
            <a:off x="868414" y="680101"/>
            <a:ext cx="9720073" cy="5724144"/>
          </a:xfrm>
        </p:spPr>
        <p:txBody>
          <a:bodyPr>
            <a:normAutofit fontScale="92500"/>
          </a:bodyPr>
          <a:lstStyle/>
          <a:p>
            <a:pPr marL="457200" indent="-457200">
              <a:lnSpc>
                <a:spcPct val="150000"/>
              </a:lnSpc>
              <a:buFont typeface="+mj-lt"/>
              <a:buAutoNum type="arabicPeriod"/>
            </a:pPr>
            <a:r>
              <a:rPr lang="en-GB" dirty="0">
                <a:latin typeface="Arial" panose="020B0604020202020204" pitchFamily="34" charset="0"/>
                <a:cs typeface="Arial" panose="020B0604020202020204" pitchFamily="34" charset="0"/>
              </a:rPr>
              <a:t>The author likes beach holidays T/F</a:t>
            </a:r>
          </a:p>
          <a:p>
            <a:pPr marL="457200" indent="-457200">
              <a:lnSpc>
                <a:spcPct val="150000"/>
              </a:lnSpc>
              <a:buFont typeface="+mj-lt"/>
              <a:buAutoNum type="arabicPeriod"/>
            </a:pPr>
            <a:r>
              <a:rPr lang="en-GB" dirty="0">
                <a:latin typeface="Arial" panose="020B0604020202020204" pitchFamily="34" charset="0"/>
                <a:cs typeface="Arial" panose="020B0604020202020204" pitchFamily="34" charset="0"/>
              </a:rPr>
              <a:t>Antananarivo is a difficult city to navigate around T/F</a:t>
            </a:r>
          </a:p>
          <a:p>
            <a:pPr marL="457200" indent="-457200">
              <a:lnSpc>
                <a:spcPct val="150000"/>
              </a:lnSpc>
              <a:buFont typeface="+mj-lt"/>
              <a:buAutoNum type="arabicPeriod"/>
            </a:pPr>
            <a:r>
              <a:rPr lang="en-GB" dirty="0">
                <a:latin typeface="Arial" panose="020B0604020202020204" pitchFamily="34" charset="0"/>
                <a:cs typeface="Arial" panose="020B0604020202020204" pitchFamily="34" charset="0"/>
              </a:rPr>
              <a:t>They had the whole trip planned out beforehand T/F</a:t>
            </a:r>
          </a:p>
          <a:p>
            <a:pPr marL="457200" indent="-457200">
              <a:lnSpc>
                <a:spcPct val="150000"/>
              </a:lnSpc>
              <a:buFont typeface="+mj-lt"/>
              <a:buAutoNum type="arabicPeriod"/>
            </a:pPr>
            <a:r>
              <a:rPr lang="en-GB" dirty="0">
                <a:latin typeface="Arial" panose="020B0604020202020204" pitchFamily="34" charset="0"/>
                <a:cs typeface="Arial" panose="020B0604020202020204" pitchFamily="34" charset="0"/>
              </a:rPr>
              <a:t>Their luggage was put on the wrong plane T/F</a:t>
            </a:r>
          </a:p>
          <a:p>
            <a:pPr marL="457200" indent="-457200">
              <a:lnSpc>
                <a:spcPct val="150000"/>
              </a:lnSpc>
              <a:buFont typeface="+mj-lt"/>
              <a:buAutoNum type="arabicPeriod"/>
            </a:pPr>
            <a:r>
              <a:rPr lang="en-GB" dirty="0">
                <a:latin typeface="Arial" panose="020B0604020202020204" pitchFamily="34" charset="0"/>
                <a:cs typeface="Arial" panose="020B0604020202020204" pitchFamily="34" charset="0"/>
              </a:rPr>
              <a:t>They liked Antananarivo T/F</a:t>
            </a:r>
          </a:p>
          <a:p>
            <a:pPr marL="457200" indent="-457200">
              <a:lnSpc>
                <a:spcPct val="150000"/>
              </a:lnSpc>
              <a:buFont typeface="+mj-lt"/>
              <a:buAutoNum type="arabicPeriod"/>
            </a:pPr>
            <a:r>
              <a:rPr lang="en-GB" dirty="0">
                <a:latin typeface="Arial" panose="020B0604020202020204" pitchFamily="34" charset="0"/>
                <a:cs typeface="Arial" panose="020B0604020202020204" pitchFamily="34" charset="0"/>
              </a:rPr>
              <a:t>The hotel was different to the description in the brochure T/F</a:t>
            </a:r>
          </a:p>
          <a:p>
            <a:pPr marL="457200" indent="-457200">
              <a:lnSpc>
                <a:spcPct val="150000"/>
              </a:lnSpc>
              <a:buFont typeface="+mj-lt"/>
              <a:buAutoNum type="arabicPeriod"/>
            </a:pPr>
            <a:r>
              <a:rPr lang="en-GB" dirty="0">
                <a:latin typeface="Arial" panose="020B0604020202020204" pitchFamily="34" charset="0"/>
                <a:cs typeface="Arial" panose="020B0604020202020204" pitchFamily="34" charset="0"/>
              </a:rPr>
              <a:t>They don’t mind roughing it T/F</a:t>
            </a:r>
          </a:p>
          <a:p>
            <a:pPr marL="457200" indent="-457200">
              <a:lnSpc>
                <a:spcPct val="150000"/>
              </a:lnSpc>
              <a:buFont typeface="+mj-lt"/>
              <a:buAutoNum type="arabicPeriod"/>
            </a:pPr>
            <a:r>
              <a:rPr lang="en-GB" dirty="0">
                <a:latin typeface="Arial" panose="020B0604020202020204" pitchFamily="34" charset="0"/>
                <a:cs typeface="Arial" panose="020B0604020202020204" pitchFamily="34" charset="0"/>
              </a:rPr>
              <a:t>The journey to the rainforest was relaxing T/F</a:t>
            </a:r>
          </a:p>
          <a:p>
            <a:pPr marL="457200" indent="-457200">
              <a:lnSpc>
                <a:spcPct val="150000"/>
              </a:lnSpc>
              <a:buFont typeface="+mj-lt"/>
              <a:buAutoNum type="arabicPeriod"/>
            </a:pPr>
            <a:r>
              <a:rPr lang="en-GB" dirty="0">
                <a:latin typeface="Arial" panose="020B0604020202020204" pitchFamily="34" charset="0"/>
                <a:cs typeface="Arial" panose="020B0604020202020204" pitchFamily="34" charset="0"/>
              </a:rPr>
              <a:t>They were impressed by the views from the foothill T/F</a:t>
            </a:r>
          </a:p>
          <a:p>
            <a:endParaRPr lang="en-GB" dirty="0"/>
          </a:p>
        </p:txBody>
      </p:sp>
      <p:sp>
        <p:nvSpPr>
          <p:cNvPr id="2" name="TextBox 1">
            <a:extLst>
              <a:ext uri="{FF2B5EF4-FFF2-40B4-BE49-F238E27FC236}">
                <a16:creationId xmlns:a16="http://schemas.microsoft.com/office/drawing/2014/main" id="{6932ED2A-4C1B-4999-BFFD-B928CB3844EB}"/>
              </a:ext>
            </a:extLst>
          </p:cNvPr>
          <p:cNvSpPr txBox="1"/>
          <p:nvPr/>
        </p:nvSpPr>
        <p:spPr>
          <a:xfrm>
            <a:off x="6096000" y="6491794"/>
            <a:ext cx="6096000" cy="276999"/>
          </a:xfrm>
          <a:prstGeom prst="rect">
            <a:avLst/>
          </a:prstGeom>
          <a:noFill/>
        </p:spPr>
        <p:txBody>
          <a:bodyPr wrap="square">
            <a:spAutoFit/>
          </a:bodyPr>
          <a:lstStyle/>
          <a:p>
            <a:r>
              <a:rPr lang="tr-TR" sz="1200" i="1" dirty="0">
                <a:latin typeface="Arial" panose="020B0604020202020204" pitchFamily="34" charset="0"/>
                <a:cs typeface="Arial" panose="020B0604020202020204" pitchFamily="34" charset="0"/>
              </a:rPr>
              <a:t>https://freeenglishlessonplans.com/2018/02/06/c1-c2-holiday-diary-reading-vocabulary</a:t>
            </a:r>
          </a:p>
        </p:txBody>
      </p:sp>
    </p:spTree>
    <p:extLst>
      <p:ext uri="{BB962C8B-B14F-4D97-AF65-F5344CB8AC3E}">
        <p14:creationId xmlns:p14="http://schemas.microsoft.com/office/powerpoint/2010/main" val="95024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14A4C-B444-4260-9072-8871FF7CB77A}"/>
              </a:ext>
            </a:extLst>
          </p:cNvPr>
          <p:cNvSpPr>
            <a:spLocks noGrp="1"/>
          </p:cNvSpPr>
          <p:nvPr>
            <p:ph idx="1"/>
          </p:nvPr>
        </p:nvSpPr>
        <p:spPr>
          <a:xfrm>
            <a:off x="106486" y="1848255"/>
            <a:ext cx="7510576" cy="3161490"/>
          </a:xfrm>
        </p:spPr>
        <p:txBody>
          <a:bodyPr>
            <a:normAutofit/>
          </a:bodyPr>
          <a:lstStyle/>
          <a:p>
            <a:r>
              <a:rPr lang="en-GB" dirty="0">
                <a:latin typeface="Arial" panose="020B0604020202020204" pitchFamily="34" charset="0"/>
                <a:cs typeface="Arial" panose="020B0604020202020204" pitchFamily="34" charset="0"/>
              </a:rPr>
              <a:t>Look at the expressions in bold and discuss their meaning.</a:t>
            </a: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a:t>
            </a:r>
          </a:p>
        </p:txBody>
      </p:sp>
      <p:pic>
        <p:nvPicPr>
          <p:cNvPr id="2050" name="Picture 2" descr="Nature Picture Library Madagascar day gecko (Phelsuma madagascariensis)  peering through lush vegetation, Madagascar. - Klein &amp; Hubert">
            <a:extLst>
              <a:ext uri="{FF2B5EF4-FFF2-40B4-BE49-F238E27FC236}">
                <a16:creationId xmlns:a16="http://schemas.microsoft.com/office/drawing/2014/main" id="{A769E628-C0A0-427D-8A7F-161B9BBCA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00" b="3678"/>
          <a:stretch/>
        </p:blipFill>
        <p:spPr bwMode="auto">
          <a:xfrm>
            <a:off x="7617062" y="444554"/>
            <a:ext cx="4448175" cy="596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962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EAAF5-581E-49DF-963C-A6F254620733}"/>
              </a:ext>
            </a:extLst>
          </p:cNvPr>
          <p:cNvSpPr>
            <a:spLocks noGrp="1"/>
          </p:cNvSpPr>
          <p:nvPr>
            <p:ph idx="1"/>
          </p:nvPr>
        </p:nvSpPr>
        <p:spPr>
          <a:xfrm>
            <a:off x="278296" y="119270"/>
            <a:ext cx="11913704" cy="6190090"/>
          </a:xfrm>
        </p:spPr>
        <p:txBody>
          <a:bodyPr>
            <a:normAutofit/>
          </a:bodyPr>
          <a:lstStyle/>
          <a:p>
            <a:pPr>
              <a:lnSpc>
                <a:spcPct val="160000"/>
              </a:lnSpc>
            </a:pPr>
            <a:r>
              <a:rPr lang="en-GB" sz="1400" dirty="0">
                <a:latin typeface="Arial" panose="020B0604020202020204" pitchFamily="34" charset="0"/>
                <a:cs typeface="Arial" panose="020B0604020202020204" pitchFamily="34" charset="0"/>
              </a:rPr>
              <a:t>We’re quite adventurous so your standard beach holiday </a:t>
            </a:r>
            <a:r>
              <a:rPr lang="en-GB" sz="1400" b="1" u="sng" dirty="0">
                <a:latin typeface="Arial" panose="020B0604020202020204" pitchFamily="34" charset="0"/>
                <a:cs typeface="Arial" panose="020B0604020202020204" pitchFamily="34" charset="0"/>
              </a:rPr>
              <a:t>doesn’t really cut it</a:t>
            </a:r>
            <a:r>
              <a:rPr lang="en-GB" sz="1400" dirty="0">
                <a:latin typeface="Arial" panose="020B0604020202020204" pitchFamily="34" charset="0"/>
                <a:cs typeface="Arial" panose="020B0604020202020204" pitchFamily="34" charset="0"/>
              </a:rPr>
              <a:t> for us. After </a:t>
            </a:r>
            <a:r>
              <a:rPr lang="en-GB" sz="1400" b="1" u="sng" dirty="0">
                <a:latin typeface="Arial" panose="020B0604020202020204" pitchFamily="34" charset="0"/>
                <a:cs typeface="Arial" panose="020B0604020202020204" pitchFamily="34" charset="0"/>
              </a:rPr>
              <a:t>umming and </a:t>
            </a:r>
            <a:r>
              <a:rPr lang="en-GB" sz="1400" b="1" u="sng" dirty="0" err="1">
                <a:latin typeface="Arial" panose="020B0604020202020204" pitchFamily="34" charset="0"/>
                <a:cs typeface="Arial" panose="020B0604020202020204" pitchFamily="34" charset="0"/>
              </a:rPr>
              <a:t>ahhing</a:t>
            </a:r>
            <a:r>
              <a:rPr lang="en-GB" sz="1400" dirty="0">
                <a:latin typeface="Arial" panose="020B0604020202020204" pitchFamily="34" charset="0"/>
                <a:cs typeface="Arial" panose="020B0604020202020204" pitchFamily="34" charset="0"/>
              </a:rPr>
              <a:t> for a few months we finally </a:t>
            </a:r>
            <a:r>
              <a:rPr lang="en-GB" sz="1400" b="1" u="sng" dirty="0">
                <a:latin typeface="Arial" panose="020B0604020202020204" pitchFamily="34" charset="0"/>
                <a:cs typeface="Arial" panose="020B0604020202020204" pitchFamily="34" charset="0"/>
              </a:rPr>
              <a:t>settled on</a:t>
            </a:r>
            <a:r>
              <a:rPr lang="en-GB" sz="1400" dirty="0">
                <a:latin typeface="Arial" panose="020B0604020202020204" pitchFamily="34" charset="0"/>
                <a:cs typeface="Arial" panose="020B0604020202020204" pitchFamily="34" charset="0"/>
              </a:rPr>
              <a:t> a trip to Madagascar. We had </a:t>
            </a:r>
            <a:r>
              <a:rPr lang="en-GB" sz="1400" b="1" u="sng" dirty="0">
                <a:latin typeface="Arial" panose="020B0604020202020204" pitchFamily="34" charset="0"/>
                <a:cs typeface="Arial" panose="020B0604020202020204" pitchFamily="34" charset="0"/>
              </a:rPr>
              <a:t>set our sights on</a:t>
            </a:r>
            <a:r>
              <a:rPr lang="en-GB" sz="1400" dirty="0">
                <a:latin typeface="Arial" panose="020B0604020202020204" pitchFamily="34" charset="0"/>
                <a:cs typeface="Arial" panose="020B0604020202020204" pitchFamily="34" charset="0"/>
              </a:rPr>
              <a:t> exploring the</a:t>
            </a:r>
            <a:r>
              <a:rPr lang="en-GB" sz="1400" b="1" u="sng" dirty="0">
                <a:latin typeface="Arial" panose="020B0604020202020204" pitchFamily="34" charset="0"/>
                <a:cs typeface="Arial" panose="020B0604020202020204" pitchFamily="34" charset="0"/>
              </a:rPr>
              <a:t> dense</a:t>
            </a:r>
            <a:r>
              <a:rPr lang="en-GB" sz="1400" dirty="0">
                <a:latin typeface="Arial" panose="020B0604020202020204" pitchFamily="34" charset="0"/>
                <a:cs typeface="Arial" panose="020B0604020202020204" pitchFamily="34" charset="0"/>
              </a:rPr>
              <a:t> </a:t>
            </a:r>
            <a:r>
              <a:rPr lang="en-GB" sz="1400" b="1" u="sng" dirty="0">
                <a:latin typeface="Arial" panose="020B0604020202020204" pitchFamily="34" charset="0"/>
                <a:cs typeface="Arial" panose="020B0604020202020204" pitchFamily="34" charset="0"/>
              </a:rPr>
              <a:t>undergrowth</a:t>
            </a:r>
            <a:r>
              <a:rPr lang="en-GB" sz="1400" dirty="0">
                <a:latin typeface="Arial" panose="020B0604020202020204" pitchFamily="34" charset="0"/>
                <a:cs typeface="Arial" panose="020B0604020202020204" pitchFamily="34" charset="0"/>
              </a:rPr>
              <a:t> of Madagascar’s jungles and maybe </a:t>
            </a:r>
            <a:r>
              <a:rPr lang="en-GB" sz="1400" b="1" u="sng" dirty="0">
                <a:latin typeface="Arial" panose="020B0604020202020204" pitchFamily="34" charset="0"/>
                <a:cs typeface="Arial" panose="020B0604020202020204" pitchFamily="34" charset="0"/>
              </a:rPr>
              <a:t>catching a glimpse</a:t>
            </a:r>
            <a:r>
              <a:rPr lang="en-GB" sz="1400" dirty="0">
                <a:latin typeface="Arial" panose="020B0604020202020204" pitchFamily="34" charset="0"/>
                <a:cs typeface="Arial" panose="020B0604020202020204" pitchFamily="34" charset="0"/>
              </a:rPr>
              <a:t> of some of its famed wildlife.</a:t>
            </a:r>
          </a:p>
          <a:p>
            <a:pPr>
              <a:lnSpc>
                <a:spcPct val="160000"/>
              </a:lnSpc>
            </a:pPr>
            <a:r>
              <a:rPr lang="en-GB" sz="1400" dirty="0">
                <a:latin typeface="Arial" panose="020B0604020202020204" pitchFamily="34" charset="0"/>
                <a:cs typeface="Arial" panose="020B0604020202020204" pitchFamily="34" charset="0"/>
              </a:rPr>
              <a:t>We flew into the capital Antananarivo, and no sooner had we stepped off the plane than we were hit by a wave of intense heat. Madagascar has a really </a:t>
            </a:r>
            <a:r>
              <a:rPr lang="en-GB" sz="1400" b="1" u="sng" dirty="0">
                <a:latin typeface="Arial" panose="020B0604020202020204" pitchFamily="34" charset="0"/>
                <a:cs typeface="Arial" panose="020B0604020202020204" pitchFamily="34" charset="0"/>
              </a:rPr>
              <a:t>humid climate</a:t>
            </a:r>
            <a:r>
              <a:rPr lang="en-GB" sz="1400" dirty="0">
                <a:latin typeface="Arial" panose="020B0604020202020204" pitchFamily="34" charset="0"/>
                <a:cs typeface="Arial" panose="020B0604020202020204" pitchFamily="34" charset="0"/>
              </a:rPr>
              <a:t> so the sweat was pouring down our faces in no time at all. Antananarivo is </a:t>
            </a:r>
            <a:r>
              <a:rPr lang="en-GB" sz="1400" b="1" u="sng" dirty="0">
                <a:latin typeface="Arial" panose="020B0604020202020204" pitchFamily="34" charset="0"/>
                <a:cs typeface="Arial" panose="020B0604020202020204" pitchFamily="34" charset="0"/>
              </a:rPr>
              <a:t>bustling with life</a:t>
            </a:r>
            <a:r>
              <a:rPr lang="en-GB" sz="1400" dirty="0">
                <a:latin typeface="Arial" panose="020B0604020202020204" pitchFamily="34" charset="0"/>
                <a:cs typeface="Arial" panose="020B0604020202020204" pitchFamily="34" charset="0"/>
              </a:rPr>
              <a:t> with a </a:t>
            </a:r>
            <a:r>
              <a:rPr lang="en-GB" sz="1400" b="1" u="sng" dirty="0">
                <a:latin typeface="Arial" panose="020B0604020202020204" pitchFamily="34" charset="0"/>
                <a:cs typeface="Arial" panose="020B0604020202020204" pitchFamily="34" charset="0"/>
              </a:rPr>
              <a:t>mindboggling network of haphazard </a:t>
            </a:r>
            <a:r>
              <a:rPr lang="en-GB" sz="1400" dirty="0">
                <a:latin typeface="Arial" panose="020B0604020202020204" pitchFamily="34" charset="0"/>
                <a:cs typeface="Arial" panose="020B0604020202020204" pitchFamily="34" charset="0"/>
              </a:rPr>
              <a:t>back streets in which you can lose yourself </a:t>
            </a:r>
            <a:r>
              <a:rPr lang="en-GB" sz="1400" b="1" u="sng" dirty="0">
                <a:latin typeface="Arial" panose="020B0604020202020204" pitchFamily="34" charset="0"/>
                <a:cs typeface="Arial" panose="020B0604020202020204" pitchFamily="34" charset="0"/>
              </a:rPr>
              <a:t>in the blink of an eye.</a:t>
            </a:r>
            <a:r>
              <a:rPr lang="en-GB" sz="1400" dirty="0">
                <a:latin typeface="Arial" panose="020B0604020202020204" pitchFamily="34" charset="0"/>
                <a:cs typeface="Arial" panose="020B0604020202020204" pitchFamily="34" charset="0"/>
              </a:rPr>
              <a:t> Apart from the hotel we’d booked online we’d decided </a:t>
            </a:r>
            <a:r>
              <a:rPr lang="en-GB" sz="1400" b="1" u="sng" dirty="0">
                <a:latin typeface="Arial" panose="020B0604020202020204" pitchFamily="34" charset="0"/>
                <a:cs typeface="Arial" panose="020B0604020202020204" pitchFamily="34" charset="0"/>
              </a:rPr>
              <a:t>to play it by ear</a:t>
            </a:r>
            <a:r>
              <a:rPr lang="en-GB" sz="1400" dirty="0">
                <a:latin typeface="Arial" panose="020B0604020202020204" pitchFamily="34" charset="0"/>
                <a:cs typeface="Arial" panose="020B0604020202020204" pitchFamily="34" charset="0"/>
              </a:rPr>
              <a:t> for the rest of the trip so we </a:t>
            </a:r>
            <a:r>
              <a:rPr lang="en-GB" sz="1400" b="1" u="sng" dirty="0">
                <a:latin typeface="Arial" panose="020B0604020202020204" pitchFamily="34" charset="0"/>
                <a:cs typeface="Arial" panose="020B0604020202020204" pitchFamily="34" charset="0"/>
              </a:rPr>
              <a:t>set about</a:t>
            </a:r>
            <a:r>
              <a:rPr lang="en-GB" sz="1400" dirty="0">
                <a:latin typeface="Arial" panose="020B0604020202020204" pitchFamily="34" charset="0"/>
                <a:cs typeface="Arial" panose="020B0604020202020204" pitchFamily="34" charset="0"/>
              </a:rPr>
              <a:t> looking for a guide to take us into the </a:t>
            </a:r>
            <a:r>
              <a:rPr lang="en-GB" sz="1400" b="1" u="sng" dirty="0">
                <a:latin typeface="Arial" panose="020B0604020202020204" pitchFamily="34" charset="0"/>
                <a:cs typeface="Arial" panose="020B0604020202020204" pitchFamily="34" charset="0"/>
              </a:rPr>
              <a:t>lush vegetation</a:t>
            </a:r>
            <a:r>
              <a:rPr lang="en-GB" sz="1400" dirty="0">
                <a:latin typeface="Arial" panose="020B0604020202020204" pitchFamily="34" charset="0"/>
                <a:cs typeface="Arial" panose="020B0604020202020204" pitchFamily="34" charset="0"/>
              </a:rPr>
              <a:t> of the surrounding rainforests. Unfortunately there was </a:t>
            </a:r>
            <a:r>
              <a:rPr lang="en-GB" sz="1400" b="1" u="sng" dirty="0">
                <a:latin typeface="Arial" panose="020B0604020202020204" pitchFamily="34" charset="0"/>
                <a:cs typeface="Arial" panose="020B0604020202020204" pitchFamily="34" charset="0"/>
              </a:rPr>
              <a:t>a mix-up</a:t>
            </a:r>
            <a:r>
              <a:rPr lang="en-GB" sz="1400" dirty="0">
                <a:latin typeface="Arial" panose="020B0604020202020204" pitchFamily="34" charset="0"/>
                <a:cs typeface="Arial" panose="020B0604020202020204" pitchFamily="34" charset="0"/>
              </a:rPr>
              <a:t> with our luggage that </a:t>
            </a:r>
            <a:r>
              <a:rPr lang="en-GB" sz="1400" b="1" u="sng" dirty="0">
                <a:latin typeface="Arial" panose="020B0604020202020204" pitchFamily="34" charset="0"/>
                <a:cs typeface="Arial" panose="020B0604020202020204" pitchFamily="34" charset="0"/>
              </a:rPr>
              <a:t>set us back</a:t>
            </a:r>
            <a:r>
              <a:rPr lang="en-GB" sz="1400" dirty="0">
                <a:latin typeface="Arial" panose="020B0604020202020204" pitchFamily="34" charset="0"/>
                <a:cs typeface="Arial" panose="020B0604020202020204" pitchFamily="34" charset="0"/>
              </a:rPr>
              <a:t> 2 hours but eventually we picked up our suitcases and </a:t>
            </a:r>
            <a:r>
              <a:rPr lang="en-GB" sz="1400" b="1" u="sng" dirty="0">
                <a:latin typeface="Arial" panose="020B0604020202020204" pitchFamily="34" charset="0"/>
                <a:cs typeface="Arial" panose="020B0604020202020204" pitchFamily="34" charset="0"/>
              </a:rPr>
              <a:t>set off</a:t>
            </a:r>
            <a:r>
              <a:rPr lang="en-GB" sz="1400" dirty="0">
                <a:latin typeface="Arial" panose="020B0604020202020204" pitchFamily="34" charset="0"/>
                <a:cs typeface="Arial" panose="020B0604020202020204" pitchFamily="34" charset="0"/>
              </a:rPr>
              <a:t> on our mission.</a:t>
            </a:r>
          </a:p>
          <a:p>
            <a:pPr>
              <a:lnSpc>
                <a:spcPct val="160000"/>
              </a:lnSpc>
            </a:pPr>
            <a:r>
              <a:rPr lang="en-GB" sz="1400" dirty="0">
                <a:latin typeface="Arial" panose="020B0604020202020204" pitchFamily="34" charset="0"/>
                <a:cs typeface="Arial" panose="020B0604020202020204" pitchFamily="34" charset="0"/>
              </a:rPr>
              <a:t>As a city, Antananarivo </a:t>
            </a:r>
            <a:r>
              <a:rPr lang="en-GB" sz="1400" b="1" u="sng" dirty="0">
                <a:latin typeface="Arial" panose="020B0604020202020204" pitchFamily="34" charset="0"/>
                <a:cs typeface="Arial" panose="020B0604020202020204" pitchFamily="34" charset="0"/>
              </a:rPr>
              <a:t>isn’t much to write home about.</a:t>
            </a:r>
            <a:r>
              <a:rPr lang="en-GB" sz="1400" dirty="0">
                <a:latin typeface="Arial" panose="020B0604020202020204" pitchFamily="34" charset="0"/>
                <a:cs typeface="Arial" panose="020B0604020202020204" pitchFamily="34" charset="0"/>
              </a:rPr>
              <a:t> It’s pretty </a:t>
            </a:r>
            <a:r>
              <a:rPr lang="en-GB" sz="1400" b="1" u="sng" dirty="0">
                <a:latin typeface="Arial" panose="020B0604020202020204" pitchFamily="34" charset="0"/>
                <a:cs typeface="Arial" panose="020B0604020202020204" pitchFamily="34" charset="0"/>
              </a:rPr>
              <a:t>grimy</a:t>
            </a:r>
            <a:r>
              <a:rPr lang="en-GB" sz="1400" dirty="0">
                <a:latin typeface="Arial" panose="020B0604020202020204" pitchFamily="34" charset="0"/>
                <a:cs typeface="Arial" panose="020B0604020202020204" pitchFamily="34" charset="0"/>
              </a:rPr>
              <a:t> and </a:t>
            </a:r>
            <a:r>
              <a:rPr lang="en-GB" sz="1400" b="1" u="sng" dirty="0">
                <a:latin typeface="Arial" panose="020B0604020202020204" pitchFamily="34" charset="0"/>
                <a:cs typeface="Arial" panose="020B0604020202020204" pitchFamily="34" charset="0"/>
              </a:rPr>
              <a:t>run-down</a:t>
            </a:r>
            <a:r>
              <a:rPr lang="en-GB" sz="1400" dirty="0">
                <a:latin typeface="Arial" panose="020B0604020202020204" pitchFamily="34" charset="0"/>
                <a:cs typeface="Arial" panose="020B0604020202020204" pitchFamily="34" charset="0"/>
              </a:rPr>
              <a:t> and our taxi ride into the city centre was pretty </a:t>
            </a:r>
            <a:r>
              <a:rPr lang="en-GB" sz="1400" b="1" u="sng" dirty="0">
                <a:latin typeface="Arial" panose="020B0604020202020204" pitchFamily="34" charset="0"/>
                <a:cs typeface="Arial" panose="020B0604020202020204" pitchFamily="34" charset="0"/>
              </a:rPr>
              <a:t>fraught</a:t>
            </a:r>
            <a:r>
              <a:rPr lang="en-GB" sz="1400" dirty="0">
                <a:latin typeface="Arial" panose="020B0604020202020204" pitchFamily="34" charset="0"/>
                <a:cs typeface="Arial" panose="020B0604020202020204" pitchFamily="34" charset="0"/>
              </a:rPr>
              <a:t>. When we finally arrived at our hotel it </a:t>
            </a:r>
            <a:r>
              <a:rPr lang="en-GB" sz="1400" b="1" u="sng" dirty="0">
                <a:latin typeface="Arial" panose="020B0604020202020204" pitchFamily="34" charset="0"/>
                <a:cs typeface="Arial" panose="020B0604020202020204" pitchFamily="34" charset="0"/>
              </a:rPr>
              <a:t>looked a sorry sight</a:t>
            </a:r>
            <a:r>
              <a:rPr lang="en-GB" sz="1400" dirty="0">
                <a:latin typeface="Arial" panose="020B0604020202020204" pitchFamily="34" charset="0"/>
                <a:cs typeface="Arial" panose="020B0604020202020204" pitchFamily="34" charset="0"/>
              </a:rPr>
              <a:t> - not what we’d </a:t>
            </a:r>
            <a:r>
              <a:rPr lang="en-GB" sz="1400" b="1" u="sng" dirty="0">
                <a:latin typeface="Arial" panose="020B0604020202020204" pitchFamily="34" charset="0"/>
                <a:cs typeface="Arial" panose="020B0604020202020204" pitchFamily="34" charset="0"/>
              </a:rPr>
              <a:t>been led to believe</a:t>
            </a:r>
            <a:r>
              <a:rPr lang="en-GB" sz="1400" dirty="0">
                <a:latin typeface="Arial" panose="020B0604020202020204" pitchFamily="34" charset="0"/>
                <a:cs typeface="Arial" panose="020B0604020202020204" pitchFamily="34" charset="0"/>
              </a:rPr>
              <a:t> in the brochure. However, </a:t>
            </a:r>
            <a:r>
              <a:rPr lang="en-GB" sz="1400" b="1" u="sng" dirty="0">
                <a:latin typeface="Arial" panose="020B0604020202020204" pitchFamily="34" charset="0"/>
                <a:cs typeface="Arial" panose="020B0604020202020204" pitchFamily="34" charset="0"/>
              </a:rPr>
              <a:t>we’re not really big on creature comforts</a:t>
            </a:r>
            <a:r>
              <a:rPr lang="en-GB" sz="1400" dirty="0">
                <a:latin typeface="Arial" panose="020B0604020202020204" pitchFamily="34" charset="0"/>
                <a:cs typeface="Arial" panose="020B0604020202020204" pitchFamily="34" charset="0"/>
              </a:rPr>
              <a:t> so we didn’t mind. Luckily, the hotel organised guided tours of the rainforest and there was one leaving the very next day.</a:t>
            </a:r>
          </a:p>
          <a:p>
            <a:pPr>
              <a:lnSpc>
                <a:spcPct val="160000"/>
              </a:lnSpc>
            </a:pPr>
            <a:r>
              <a:rPr lang="en-GB" sz="1400" dirty="0">
                <a:latin typeface="Arial" panose="020B0604020202020204" pitchFamily="34" charset="0"/>
                <a:cs typeface="Arial" panose="020B0604020202020204" pitchFamily="34" charset="0"/>
              </a:rPr>
              <a:t>We were up </a:t>
            </a:r>
            <a:r>
              <a:rPr lang="en-GB" sz="1400" b="1" u="sng" dirty="0">
                <a:latin typeface="Arial" panose="020B0604020202020204" pitchFamily="34" charset="0"/>
                <a:cs typeface="Arial" panose="020B0604020202020204" pitchFamily="34" charset="0"/>
              </a:rPr>
              <a:t>at the crack of dawn</a:t>
            </a:r>
            <a:r>
              <a:rPr lang="en-GB" sz="1400" dirty="0">
                <a:latin typeface="Arial" panose="020B0604020202020204" pitchFamily="34" charset="0"/>
                <a:cs typeface="Arial" panose="020B0604020202020204" pitchFamily="34" charset="0"/>
              </a:rPr>
              <a:t> the next day to board the </a:t>
            </a:r>
            <a:r>
              <a:rPr lang="en-GB" sz="1400" b="1" u="sng" dirty="0">
                <a:latin typeface="Arial" panose="020B0604020202020204" pitchFamily="34" charset="0"/>
                <a:cs typeface="Arial" panose="020B0604020202020204" pitchFamily="34" charset="0"/>
              </a:rPr>
              <a:t>rickety</a:t>
            </a:r>
            <a:r>
              <a:rPr lang="en-GB" sz="1400" dirty="0">
                <a:latin typeface="Arial" panose="020B0604020202020204" pitchFamily="34" charset="0"/>
                <a:cs typeface="Arial" panose="020B0604020202020204" pitchFamily="34" charset="0"/>
              </a:rPr>
              <a:t> old minibus that was going to take us out into </a:t>
            </a:r>
            <a:r>
              <a:rPr lang="en-GB" sz="1400" b="1" u="sng" dirty="0">
                <a:latin typeface="Arial" panose="020B0604020202020204" pitchFamily="34" charset="0"/>
                <a:cs typeface="Arial" panose="020B0604020202020204" pitchFamily="34" charset="0"/>
              </a:rPr>
              <a:t>the middle of nowhere</a:t>
            </a:r>
            <a:r>
              <a:rPr lang="en-GB" sz="1400" dirty="0">
                <a:latin typeface="Arial" panose="020B0604020202020204" pitchFamily="34" charset="0"/>
                <a:cs typeface="Arial" panose="020B0604020202020204" pitchFamily="34" charset="0"/>
              </a:rPr>
              <a:t> to begin our adventure. The bus journey was a little bit </a:t>
            </a:r>
            <a:r>
              <a:rPr lang="en-GB" sz="1400" b="1" u="sng" dirty="0">
                <a:latin typeface="Arial" panose="020B0604020202020204" pitchFamily="34" charset="0"/>
                <a:cs typeface="Arial" panose="020B0604020202020204" pitchFamily="34" charset="0"/>
              </a:rPr>
              <a:t>hairy</a:t>
            </a:r>
            <a:r>
              <a:rPr lang="en-GB" sz="1400" dirty="0">
                <a:latin typeface="Arial" panose="020B0604020202020204" pitchFamily="34" charset="0"/>
                <a:cs typeface="Arial" panose="020B0604020202020204" pitchFamily="34" charset="0"/>
              </a:rPr>
              <a:t> as the road </a:t>
            </a:r>
            <a:r>
              <a:rPr lang="en-GB" sz="1400" b="1" u="sng" dirty="0">
                <a:latin typeface="Arial" panose="020B0604020202020204" pitchFamily="34" charset="0"/>
                <a:cs typeface="Arial" panose="020B0604020202020204" pitchFamily="34" charset="0"/>
              </a:rPr>
              <a:t>was little more than</a:t>
            </a:r>
            <a:r>
              <a:rPr lang="en-GB" sz="1400" dirty="0">
                <a:latin typeface="Arial" panose="020B0604020202020204" pitchFamily="34" charset="0"/>
                <a:cs typeface="Arial" panose="020B0604020202020204" pitchFamily="34" charset="0"/>
              </a:rPr>
              <a:t> a track with </a:t>
            </a:r>
            <a:r>
              <a:rPr lang="en-GB" sz="1400" b="1" u="sng" dirty="0">
                <a:latin typeface="Arial" panose="020B0604020202020204" pitchFamily="34" charset="0"/>
                <a:cs typeface="Arial" panose="020B0604020202020204" pitchFamily="34" charset="0"/>
              </a:rPr>
              <a:t>potholes </a:t>
            </a:r>
            <a:r>
              <a:rPr lang="en-GB" sz="1400" dirty="0">
                <a:latin typeface="Arial" panose="020B0604020202020204" pitchFamily="34" charset="0"/>
                <a:cs typeface="Arial" panose="020B0604020202020204" pitchFamily="34" charset="0"/>
              </a:rPr>
              <a:t>everywhere. We gradually wound our way up through the </a:t>
            </a:r>
            <a:r>
              <a:rPr lang="en-GB" sz="1400" b="1" u="sng" dirty="0">
                <a:latin typeface="Arial" panose="020B0604020202020204" pitchFamily="34" charset="0"/>
                <a:cs typeface="Arial" panose="020B0604020202020204" pitchFamily="34" charset="0"/>
              </a:rPr>
              <a:t>mountainous landscape</a:t>
            </a:r>
            <a:r>
              <a:rPr lang="en-GB" sz="1400" dirty="0">
                <a:latin typeface="Arial" panose="020B0604020202020204" pitchFamily="34" charset="0"/>
                <a:cs typeface="Arial" panose="020B0604020202020204" pitchFamily="34" charset="0"/>
              </a:rPr>
              <a:t> which surrounds the city until we reached the summit of one of the foothills where we stopped for a picnic. </a:t>
            </a:r>
            <a:r>
              <a:rPr lang="en-GB" sz="1400" b="1" u="sng" dirty="0">
                <a:latin typeface="Arial" panose="020B0604020202020204" pitchFamily="34" charset="0"/>
                <a:cs typeface="Arial" panose="020B0604020202020204" pitchFamily="34" charset="0"/>
              </a:rPr>
              <a:t>The views of the rainforest stretching out in front of us</a:t>
            </a:r>
            <a:r>
              <a:rPr lang="en-GB" sz="1400" dirty="0">
                <a:latin typeface="Arial" panose="020B0604020202020204" pitchFamily="34" charset="0"/>
                <a:cs typeface="Arial" panose="020B0604020202020204" pitchFamily="34" charset="0"/>
              </a:rPr>
              <a:t> were a real </a:t>
            </a:r>
            <a:r>
              <a:rPr lang="en-GB" sz="1400" b="1" u="sng" dirty="0">
                <a:latin typeface="Arial" panose="020B0604020202020204" pitchFamily="34" charset="0"/>
                <a:cs typeface="Arial" panose="020B0604020202020204" pitchFamily="34" charset="0"/>
              </a:rPr>
              <a:t>sight to behold.</a:t>
            </a:r>
            <a:r>
              <a:rPr lang="en-GB" sz="1400" dirty="0">
                <a:latin typeface="Arial" panose="020B0604020202020204" pitchFamily="34" charset="0"/>
                <a:cs typeface="Arial" panose="020B0604020202020204" pitchFamily="34" charset="0"/>
              </a:rPr>
              <a:t> Never before had I seen such an </a:t>
            </a:r>
            <a:r>
              <a:rPr lang="en-GB" sz="1400" b="1" u="sng" dirty="0">
                <a:latin typeface="Arial" panose="020B0604020202020204" pitchFamily="34" charset="0"/>
                <a:cs typeface="Arial" panose="020B0604020202020204" pitchFamily="34" charset="0"/>
              </a:rPr>
              <a:t>awe-inspiring</a:t>
            </a:r>
            <a:r>
              <a:rPr lang="en-GB" sz="1400" dirty="0">
                <a:latin typeface="Arial" panose="020B0604020202020204" pitchFamily="34" charset="0"/>
                <a:cs typeface="Arial" panose="020B0604020202020204" pitchFamily="34" charset="0"/>
              </a:rPr>
              <a:t> sight…</a:t>
            </a:r>
          </a:p>
          <a:p>
            <a:endParaRPr lang="en-GB" dirty="0"/>
          </a:p>
        </p:txBody>
      </p:sp>
    </p:spTree>
    <p:extLst>
      <p:ext uri="{BB962C8B-B14F-4D97-AF65-F5344CB8AC3E}">
        <p14:creationId xmlns:p14="http://schemas.microsoft.com/office/powerpoint/2010/main" val="127418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F7345-2B81-4D26-B362-5DDEBB3A81DC}"/>
              </a:ext>
            </a:extLst>
          </p:cNvPr>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What can you remember? </a:t>
            </a:r>
            <a:br>
              <a:rPr lang="en-GB" cap="none" dirty="0"/>
            </a:br>
            <a:endParaRPr lang="en-GB" cap="none" dirty="0"/>
          </a:p>
        </p:txBody>
      </p:sp>
      <p:sp>
        <p:nvSpPr>
          <p:cNvPr id="3" name="TextBox 2">
            <a:extLst>
              <a:ext uri="{FF2B5EF4-FFF2-40B4-BE49-F238E27FC236}">
                <a16:creationId xmlns:a16="http://schemas.microsoft.com/office/drawing/2014/main" id="{72EB8D7A-7606-40B3-B608-584EB0414EB0}"/>
              </a:ext>
            </a:extLst>
          </p:cNvPr>
          <p:cNvSpPr txBox="1"/>
          <p:nvPr/>
        </p:nvSpPr>
        <p:spPr>
          <a:xfrm>
            <a:off x="992221" y="2305455"/>
            <a:ext cx="978602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at the text again, on the next slide. Can you fill in the gaps from memory?</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98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2F1D7-B94D-430D-AF97-CC8987D41206}"/>
              </a:ext>
            </a:extLst>
          </p:cNvPr>
          <p:cNvSpPr>
            <a:spLocks noGrp="1"/>
          </p:cNvSpPr>
          <p:nvPr>
            <p:ph idx="1"/>
          </p:nvPr>
        </p:nvSpPr>
        <p:spPr>
          <a:xfrm>
            <a:off x="318052" y="225287"/>
            <a:ext cx="11767931" cy="6203667"/>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nSpc>
                <a:spcPct val="170000"/>
              </a:lnSpc>
            </a:pPr>
            <a:r>
              <a:rPr lang="en-GB" sz="1900" dirty="0">
                <a:latin typeface="Arial" panose="020B0604020202020204" pitchFamily="34" charset="0"/>
                <a:cs typeface="Arial" panose="020B0604020202020204" pitchFamily="34" charset="0"/>
              </a:rPr>
              <a:t>We’re quite adventurous so your standard beach holiday </a:t>
            </a:r>
            <a:r>
              <a:rPr lang="en-GB" sz="1900" b="1" u="sng" dirty="0">
                <a:latin typeface="Arial" panose="020B0604020202020204" pitchFamily="34" charset="0"/>
                <a:cs typeface="Arial" panose="020B0604020202020204" pitchFamily="34" charset="0"/>
              </a:rPr>
              <a:t>doesn’t really  ___     (1) it</a:t>
            </a:r>
            <a:r>
              <a:rPr lang="en-GB" sz="1900" dirty="0">
                <a:latin typeface="Arial" panose="020B0604020202020204" pitchFamily="34" charset="0"/>
                <a:cs typeface="Arial" panose="020B0604020202020204" pitchFamily="34" charset="0"/>
              </a:rPr>
              <a:t> for us, so after </a:t>
            </a:r>
            <a:r>
              <a:rPr lang="en-GB" sz="1900" b="1" u="sng" dirty="0">
                <a:latin typeface="Arial" panose="020B0604020202020204" pitchFamily="34" charset="0"/>
                <a:cs typeface="Arial" panose="020B0604020202020204" pitchFamily="34" charset="0"/>
              </a:rPr>
              <a:t>________(2) and </a:t>
            </a:r>
            <a:r>
              <a:rPr lang="en-GB" sz="1900" b="1" u="sng" dirty="0" err="1">
                <a:latin typeface="Arial" panose="020B0604020202020204" pitchFamily="34" charset="0"/>
                <a:cs typeface="Arial" panose="020B0604020202020204" pitchFamily="34" charset="0"/>
              </a:rPr>
              <a:t>ahhing</a:t>
            </a:r>
            <a:r>
              <a:rPr lang="en-GB" sz="1900" dirty="0">
                <a:latin typeface="Arial" panose="020B0604020202020204" pitchFamily="34" charset="0"/>
                <a:cs typeface="Arial" panose="020B0604020202020204" pitchFamily="34" charset="0"/>
              </a:rPr>
              <a:t> for a few months we finally </a:t>
            </a:r>
            <a:r>
              <a:rPr lang="en-GB" sz="1900" b="1" u="sng" dirty="0">
                <a:latin typeface="Arial" panose="020B0604020202020204" pitchFamily="34" charset="0"/>
                <a:cs typeface="Arial" panose="020B0604020202020204" pitchFamily="34" charset="0"/>
              </a:rPr>
              <a:t>settled ______(3)</a:t>
            </a:r>
            <a:r>
              <a:rPr lang="en-GB" sz="1900" dirty="0">
                <a:latin typeface="Arial" panose="020B0604020202020204" pitchFamily="34" charset="0"/>
                <a:cs typeface="Arial" panose="020B0604020202020204" pitchFamily="34" charset="0"/>
              </a:rPr>
              <a:t> a trip to Madagascar. We had </a:t>
            </a:r>
            <a:r>
              <a:rPr lang="en-GB" sz="1900" b="1" u="sng" dirty="0">
                <a:latin typeface="Arial" panose="020B0604020202020204" pitchFamily="34" charset="0"/>
                <a:cs typeface="Arial" panose="020B0604020202020204" pitchFamily="34" charset="0"/>
              </a:rPr>
              <a:t>set our ___________(4) on</a:t>
            </a:r>
            <a:r>
              <a:rPr lang="en-GB" sz="1900" dirty="0">
                <a:latin typeface="Arial" panose="020B0604020202020204" pitchFamily="34" charset="0"/>
                <a:cs typeface="Arial" panose="020B0604020202020204" pitchFamily="34" charset="0"/>
              </a:rPr>
              <a:t> exploring the </a:t>
            </a:r>
            <a:r>
              <a:rPr lang="en-GB" sz="1900" b="1" u="sng" dirty="0">
                <a:latin typeface="Arial" panose="020B0604020202020204" pitchFamily="34" charset="0"/>
                <a:cs typeface="Arial" panose="020B0604020202020204" pitchFamily="34" charset="0"/>
              </a:rPr>
              <a:t>_________(5) undergrowth</a:t>
            </a:r>
            <a:r>
              <a:rPr lang="en-GB" sz="1900" dirty="0">
                <a:latin typeface="Arial" panose="020B0604020202020204" pitchFamily="34" charset="0"/>
                <a:cs typeface="Arial" panose="020B0604020202020204" pitchFamily="34" charset="0"/>
              </a:rPr>
              <a:t> of Madagascar’s jungles and maybe </a:t>
            </a:r>
            <a:r>
              <a:rPr lang="en-GB" sz="1900" b="1" u="sng" dirty="0">
                <a:latin typeface="Arial" panose="020B0604020202020204" pitchFamily="34" charset="0"/>
                <a:cs typeface="Arial" panose="020B0604020202020204" pitchFamily="34" charset="0"/>
              </a:rPr>
              <a:t>catching a ____________(6)</a:t>
            </a:r>
            <a:r>
              <a:rPr lang="en-GB" sz="1900" dirty="0">
                <a:latin typeface="Arial" panose="020B0604020202020204" pitchFamily="34" charset="0"/>
                <a:cs typeface="Arial" panose="020B0604020202020204" pitchFamily="34" charset="0"/>
              </a:rPr>
              <a:t> of some of its famed wildlife.</a:t>
            </a:r>
          </a:p>
          <a:p>
            <a:pPr>
              <a:lnSpc>
                <a:spcPct val="170000"/>
              </a:lnSpc>
            </a:pPr>
            <a:r>
              <a:rPr lang="en-GB" sz="1900" dirty="0">
                <a:latin typeface="Arial" panose="020B0604020202020204" pitchFamily="34" charset="0"/>
                <a:cs typeface="Arial" panose="020B0604020202020204" pitchFamily="34" charset="0"/>
              </a:rPr>
              <a:t>We flew into the capital Antananarivo, and no sooner had we stepped off the plane than we were hit by a wave of intense heat. Madagascar has a really </a:t>
            </a:r>
            <a:r>
              <a:rPr lang="en-GB" sz="1900" b="1" u="sng" dirty="0">
                <a:latin typeface="Arial" panose="020B0604020202020204" pitchFamily="34" charset="0"/>
                <a:cs typeface="Arial" panose="020B0604020202020204" pitchFamily="34" charset="0"/>
              </a:rPr>
              <a:t>humid climate</a:t>
            </a:r>
            <a:r>
              <a:rPr lang="en-GB" sz="1900" dirty="0">
                <a:latin typeface="Arial" panose="020B0604020202020204" pitchFamily="34" charset="0"/>
                <a:cs typeface="Arial" panose="020B0604020202020204" pitchFamily="34" charset="0"/>
              </a:rPr>
              <a:t> so the sweat was pouring down our faces in no time at all. Antananarivo is </a:t>
            </a:r>
            <a:r>
              <a:rPr lang="en-GB" sz="1900" b="1" u="sng" dirty="0">
                <a:latin typeface="Arial" panose="020B0604020202020204" pitchFamily="34" charset="0"/>
                <a:cs typeface="Arial" panose="020B0604020202020204" pitchFamily="34" charset="0"/>
              </a:rPr>
              <a:t>___________(7) with life</a:t>
            </a:r>
            <a:r>
              <a:rPr lang="en-GB" sz="1900" dirty="0">
                <a:latin typeface="Arial" panose="020B0604020202020204" pitchFamily="34" charset="0"/>
                <a:cs typeface="Arial" panose="020B0604020202020204" pitchFamily="34" charset="0"/>
              </a:rPr>
              <a:t> with a </a:t>
            </a:r>
            <a:r>
              <a:rPr lang="en-GB" sz="1900" b="1" u="sng" dirty="0">
                <a:latin typeface="Arial" panose="020B0604020202020204" pitchFamily="34" charset="0"/>
                <a:cs typeface="Arial" panose="020B0604020202020204" pitchFamily="34" charset="0"/>
              </a:rPr>
              <a:t>mindboggling network of ________________ (8) </a:t>
            </a:r>
            <a:r>
              <a:rPr lang="en-GB" sz="1900" dirty="0">
                <a:latin typeface="Arial" panose="020B0604020202020204" pitchFamily="34" charset="0"/>
                <a:cs typeface="Arial" panose="020B0604020202020204" pitchFamily="34" charset="0"/>
              </a:rPr>
              <a:t>back streets in which you can lose yourself </a:t>
            </a:r>
            <a:r>
              <a:rPr lang="en-GB" sz="1900" b="1" u="sng" dirty="0">
                <a:latin typeface="Arial" panose="020B0604020202020204" pitchFamily="34" charset="0"/>
                <a:cs typeface="Arial" panose="020B0604020202020204" pitchFamily="34" charset="0"/>
              </a:rPr>
              <a:t>in the blink of an eye.</a:t>
            </a:r>
            <a:r>
              <a:rPr lang="en-GB" sz="1900" dirty="0">
                <a:latin typeface="Arial" panose="020B0604020202020204" pitchFamily="34" charset="0"/>
                <a:cs typeface="Arial" panose="020B0604020202020204" pitchFamily="34" charset="0"/>
              </a:rPr>
              <a:t> Apart from the hotel we’d booked online we’d decided </a:t>
            </a:r>
            <a:r>
              <a:rPr lang="en-GB" sz="1900" b="1" u="sng" dirty="0">
                <a:latin typeface="Arial" panose="020B0604020202020204" pitchFamily="34" charset="0"/>
                <a:cs typeface="Arial" panose="020B0604020202020204" pitchFamily="34" charset="0"/>
              </a:rPr>
              <a:t>to play it by ________(9)</a:t>
            </a:r>
            <a:r>
              <a:rPr lang="en-GB" sz="1900" dirty="0">
                <a:latin typeface="Arial" panose="020B0604020202020204" pitchFamily="34" charset="0"/>
                <a:cs typeface="Arial" panose="020B0604020202020204" pitchFamily="34" charset="0"/>
              </a:rPr>
              <a:t> for the rest of the trip so we </a:t>
            </a:r>
            <a:r>
              <a:rPr lang="en-GB" sz="1900" b="1" u="sng" dirty="0">
                <a:latin typeface="Arial" panose="020B0604020202020204" pitchFamily="34" charset="0"/>
                <a:cs typeface="Arial" panose="020B0604020202020204" pitchFamily="34" charset="0"/>
              </a:rPr>
              <a:t>set __________(10)</a:t>
            </a:r>
            <a:r>
              <a:rPr lang="en-GB" sz="1900" dirty="0">
                <a:latin typeface="Arial" panose="020B0604020202020204" pitchFamily="34" charset="0"/>
                <a:cs typeface="Arial" panose="020B0604020202020204" pitchFamily="34" charset="0"/>
              </a:rPr>
              <a:t> looking for a guide to take us into the </a:t>
            </a:r>
            <a:r>
              <a:rPr lang="en-GB" sz="1900" b="1" u="sng" dirty="0">
                <a:latin typeface="Arial" panose="020B0604020202020204" pitchFamily="34" charset="0"/>
                <a:cs typeface="Arial" panose="020B0604020202020204" pitchFamily="34" charset="0"/>
              </a:rPr>
              <a:t>___________(11) vegetation</a:t>
            </a:r>
            <a:r>
              <a:rPr lang="en-GB" sz="1900" dirty="0">
                <a:latin typeface="Arial" panose="020B0604020202020204" pitchFamily="34" charset="0"/>
                <a:cs typeface="Arial" panose="020B0604020202020204" pitchFamily="34" charset="0"/>
              </a:rPr>
              <a:t> of the surrounding rainforests. Unfortunately there was </a:t>
            </a:r>
            <a:r>
              <a:rPr lang="en-GB" sz="1900" b="1" u="sng" dirty="0">
                <a:latin typeface="Arial" panose="020B0604020202020204" pitchFamily="34" charset="0"/>
                <a:cs typeface="Arial" panose="020B0604020202020204" pitchFamily="34" charset="0"/>
              </a:rPr>
              <a:t>a _________(12)</a:t>
            </a:r>
            <a:r>
              <a:rPr lang="en-GB" sz="1900" dirty="0">
                <a:latin typeface="Arial" panose="020B0604020202020204" pitchFamily="34" charset="0"/>
                <a:cs typeface="Arial" panose="020B0604020202020204" pitchFamily="34" charset="0"/>
              </a:rPr>
              <a:t> with our luggage that </a:t>
            </a:r>
            <a:r>
              <a:rPr lang="en-GB" sz="1900" b="1" u="sng" dirty="0">
                <a:latin typeface="Arial" panose="020B0604020202020204" pitchFamily="34" charset="0"/>
                <a:cs typeface="Arial" panose="020B0604020202020204" pitchFamily="34" charset="0"/>
              </a:rPr>
              <a:t>set us _________(13)</a:t>
            </a:r>
            <a:r>
              <a:rPr lang="en-GB" sz="1900" dirty="0">
                <a:latin typeface="Arial" panose="020B0604020202020204" pitchFamily="34" charset="0"/>
                <a:cs typeface="Arial" panose="020B0604020202020204" pitchFamily="34" charset="0"/>
              </a:rPr>
              <a:t> two hours but eventually we picked up our suitcases and </a:t>
            </a:r>
            <a:r>
              <a:rPr lang="en-GB" sz="1900" b="1" u="sng" dirty="0">
                <a:latin typeface="Arial" panose="020B0604020202020204" pitchFamily="34" charset="0"/>
                <a:cs typeface="Arial" panose="020B0604020202020204" pitchFamily="34" charset="0"/>
              </a:rPr>
              <a:t>set off</a:t>
            </a:r>
            <a:r>
              <a:rPr lang="en-GB" sz="1900" dirty="0">
                <a:latin typeface="Arial" panose="020B0604020202020204" pitchFamily="34" charset="0"/>
                <a:cs typeface="Arial" panose="020B0604020202020204" pitchFamily="34" charset="0"/>
              </a:rPr>
              <a:t> on our mission.</a:t>
            </a:r>
          </a:p>
          <a:p>
            <a:pPr>
              <a:lnSpc>
                <a:spcPct val="170000"/>
              </a:lnSpc>
            </a:pPr>
            <a:r>
              <a:rPr lang="en-GB" sz="1900" dirty="0">
                <a:latin typeface="Arial" panose="020B0604020202020204" pitchFamily="34" charset="0"/>
                <a:cs typeface="Arial" panose="020B0604020202020204" pitchFamily="34" charset="0"/>
              </a:rPr>
              <a:t>As a city, Antananarivo </a:t>
            </a:r>
            <a:r>
              <a:rPr lang="en-GB" sz="1900" b="1" u="sng" dirty="0">
                <a:latin typeface="Arial" panose="020B0604020202020204" pitchFamily="34" charset="0"/>
                <a:cs typeface="Arial" panose="020B0604020202020204" pitchFamily="34" charset="0"/>
              </a:rPr>
              <a:t>isn’t much to write home about.</a:t>
            </a:r>
            <a:r>
              <a:rPr lang="en-GB" sz="1900" dirty="0">
                <a:latin typeface="Arial" panose="020B0604020202020204" pitchFamily="34" charset="0"/>
                <a:cs typeface="Arial" panose="020B0604020202020204" pitchFamily="34" charset="0"/>
              </a:rPr>
              <a:t> It’s pretty </a:t>
            </a:r>
            <a:r>
              <a:rPr lang="en-GB" sz="1900" b="1" dirty="0">
                <a:latin typeface="Arial" panose="020B0604020202020204" pitchFamily="34" charset="0"/>
                <a:cs typeface="Arial" panose="020B0604020202020204" pitchFamily="34" charset="0"/>
              </a:rPr>
              <a:t>________(14)</a:t>
            </a:r>
            <a:r>
              <a:rPr lang="en-GB" sz="1900" dirty="0">
                <a:latin typeface="Arial" panose="020B0604020202020204" pitchFamily="34" charset="0"/>
                <a:cs typeface="Arial" panose="020B0604020202020204" pitchFamily="34" charset="0"/>
              </a:rPr>
              <a:t> and </a:t>
            </a:r>
            <a:r>
              <a:rPr lang="en-GB" sz="1900" b="1" u="sng" dirty="0">
                <a:latin typeface="Arial" panose="020B0604020202020204" pitchFamily="34" charset="0"/>
                <a:cs typeface="Arial" panose="020B0604020202020204" pitchFamily="34" charset="0"/>
              </a:rPr>
              <a:t>run-down</a:t>
            </a:r>
            <a:r>
              <a:rPr lang="en-GB" sz="1900" dirty="0">
                <a:latin typeface="Arial" panose="020B0604020202020204" pitchFamily="34" charset="0"/>
                <a:cs typeface="Arial" panose="020B0604020202020204" pitchFamily="34" charset="0"/>
              </a:rPr>
              <a:t> and our taxi ride into the city centre was rather </a:t>
            </a:r>
            <a:r>
              <a:rPr lang="en-GB" sz="1900" b="1" u="sng" dirty="0">
                <a:latin typeface="Arial" panose="020B0604020202020204" pitchFamily="34" charset="0"/>
                <a:cs typeface="Arial" panose="020B0604020202020204" pitchFamily="34" charset="0"/>
              </a:rPr>
              <a:t>fraught</a:t>
            </a:r>
            <a:r>
              <a:rPr lang="en-GB" sz="1900" dirty="0">
                <a:latin typeface="Arial" panose="020B0604020202020204" pitchFamily="34" charset="0"/>
                <a:cs typeface="Arial" panose="020B0604020202020204" pitchFamily="34" charset="0"/>
              </a:rPr>
              <a:t>. When we finally arrived at our hotel it </a:t>
            </a:r>
            <a:r>
              <a:rPr lang="en-GB" sz="1900" b="1" u="sng" dirty="0">
                <a:latin typeface="Arial" panose="020B0604020202020204" pitchFamily="34" charset="0"/>
                <a:cs typeface="Arial" panose="020B0604020202020204" pitchFamily="34" charset="0"/>
              </a:rPr>
              <a:t>looked a ________  (15) sight</a:t>
            </a:r>
            <a:r>
              <a:rPr lang="en-GB" sz="1900" dirty="0">
                <a:latin typeface="Arial" panose="020B0604020202020204" pitchFamily="34" charset="0"/>
                <a:cs typeface="Arial" panose="020B0604020202020204" pitchFamily="34" charset="0"/>
              </a:rPr>
              <a:t>, not what we’d </a:t>
            </a:r>
            <a:r>
              <a:rPr lang="en-GB" sz="1900" b="1" u="sng" dirty="0">
                <a:latin typeface="Arial" panose="020B0604020202020204" pitchFamily="34" charset="0"/>
                <a:cs typeface="Arial" panose="020B0604020202020204" pitchFamily="34" charset="0"/>
              </a:rPr>
              <a:t>been __________(16) to believe</a:t>
            </a:r>
            <a:r>
              <a:rPr lang="en-GB" sz="1900" dirty="0">
                <a:latin typeface="Arial" panose="020B0604020202020204" pitchFamily="34" charset="0"/>
                <a:cs typeface="Arial" panose="020B0604020202020204" pitchFamily="34" charset="0"/>
              </a:rPr>
              <a:t> in the brochure. However, </a:t>
            </a:r>
            <a:r>
              <a:rPr lang="en-GB" sz="1900" b="1" u="sng" dirty="0">
                <a:latin typeface="Arial" panose="020B0604020202020204" pitchFamily="34" charset="0"/>
                <a:cs typeface="Arial" panose="020B0604020202020204" pitchFamily="34" charset="0"/>
              </a:rPr>
              <a:t>we’re not really big on creature ______________(17)</a:t>
            </a:r>
            <a:r>
              <a:rPr lang="en-GB" sz="1900" dirty="0">
                <a:latin typeface="Arial" panose="020B0604020202020204" pitchFamily="34" charset="0"/>
                <a:cs typeface="Arial" panose="020B0604020202020204" pitchFamily="34" charset="0"/>
              </a:rPr>
              <a:t> so we didn’t mind. Luckily, the hotel organised guided-tours of the rainforest and there was one leaving the very next day.</a:t>
            </a:r>
          </a:p>
          <a:p>
            <a:pPr>
              <a:lnSpc>
                <a:spcPct val="170000"/>
              </a:lnSpc>
            </a:pPr>
            <a:r>
              <a:rPr lang="en-GB" sz="1900" dirty="0">
                <a:latin typeface="Arial" panose="020B0604020202020204" pitchFamily="34" charset="0"/>
                <a:cs typeface="Arial" panose="020B0604020202020204" pitchFamily="34" charset="0"/>
              </a:rPr>
              <a:t>We were up </a:t>
            </a:r>
            <a:r>
              <a:rPr lang="en-GB" sz="1900" b="1" u="sng" dirty="0">
                <a:latin typeface="Arial" panose="020B0604020202020204" pitchFamily="34" charset="0"/>
                <a:cs typeface="Arial" panose="020B0604020202020204" pitchFamily="34" charset="0"/>
              </a:rPr>
              <a:t>at the ____________(18) of dawn</a:t>
            </a:r>
            <a:r>
              <a:rPr lang="en-GB" sz="1900" dirty="0">
                <a:latin typeface="Arial" panose="020B0604020202020204" pitchFamily="34" charset="0"/>
                <a:cs typeface="Arial" panose="020B0604020202020204" pitchFamily="34" charset="0"/>
              </a:rPr>
              <a:t> the next day to board the </a:t>
            </a:r>
            <a:r>
              <a:rPr lang="en-GB" sz="1900" b="1" u="sng" dirty="0">
                <a:latin typeface="Arial" panose="020B0604020202020204" pitchFamily="34" charset="0"/>
                <a:cs typeface="Arial" panose="020B0604020202020204" pitchFamily="34" charset="0"/>
              </a:rPr>
              <a:t>rickety</a:t>
            </a:r>
            <a:r>
              <a:rPr lang="en-GB" sz="1900" dirty="0">
                <a:latin typeface="Arial" panose="020B0604020202020204" pitchFamily="34" charset="0"/>
                <a:cs typeface="Arial" panose="020B0604020202020204" pitchFamily="34" charset="0"/>
              </a:rPr>
              <a:t> old minibus that was going to take us out into </a:t>
            </a:r>
            <a:r>
              <a:rPr lang="en-GB" sz="1900" b="1" u="sng" dirty="0">
                <a:latin typeface="Arial" panose="020B0604020202020204" pitchFamily="34" charset="0"/>
                <a:cs typeface="Arial" panose="020B0604020202020204" pitchFamily="34" charset="0"/>
              </a:rPr>
              <a:t>the ____________(19) of nowhere</a:t>
            </a:r>
            <a:r>
              <a:rPr lang="en-GB" sz="1900" dirty="0">
                <a:latin typeface="Arial" panose="020B0604020202020204" pitchFamily="34" charset="0"/>
                <a:cs typeface="Arial" panose="020B0604020202020204" pitchFamily="34" charset="0"/>
              </a:rPr>
              <a:t> to begin our adventure. The bus journey was a little bit </a:t>
            </a:r>
            <a:r>
              <a:rPr lang="en-GB" sz="1900" b="1" u="sng" dirty="0">
                <a:latin typeface="Arial" panose="020B0604020202020204" pitchFamily="34" charset="0"/>
                <a:cs typeface="Arial" panose="020B0604020202020204" pitchFamily="34" charset="0"/>
              </a:rPr>
              <a:t>__________(20) </a:t>
            </a:r>
            <a:r>
              <a:rPr lang="en-GB" sz="1900" dirty="0">
                <a:latin typeface="Arial" panose="020B0604020202020204" pitchFamily="34" charset="0"/>
                <a:cs typeface="Arial" panose="020B0604020202020204" pitchFamily="34" charset="0"/>
              </a:rPr>
              <a:t>as the road </a:t>
            </a:r>
            <a:r>
              <a:rPr lang="en-GB" sz="1900" b="1" u="sng" dirty="0">
                <a:latin typeface="Arial" panose="020B0604020202020204" pitchFamily="34" charset="0"/>
                <a:cs typeface="Arial" panose="020B0604020202020204" pitchFamily="34" charset="0"/>
              </a:rPr>
              <a:t>was little more than</a:t>
            </a:r>
            <a:r>
              <a:rPr lang="en-GB" sz="1900" dirty="0">
                <a:latin typeface="Arial" panose="020B0604020202020204" pitchFamily="34" charset="0"/>
                <a:cs typeface="Arial" panose="020B0604020202020204" pitchFamily="34" charset="0"/>
              </a:rPr>
              <a:t> a track with </a:t>
            </a:r>
            <a:r>
              <a:rPr lang="en-GB" sz="1900" b="1" u="sng" dirty="0">
                <a:latin typeface="Arial" panose="020B0604020202020204" pitchFamily="34" charset="0"/>
                <a:cs typeface="Arial" panose="020B0604020202020204" pitchFamily="34" charset="0"/>
              </a:rPr>
              <a:t>potholes </a:t>
            </a:r>
            <a:r>
              <a:rPr lang="en-GB" sz="1900" dirty="0">
                <a:latin typeface="Arial" panose="020B0604020202020204" pitchFamily="34" charset="0"/>
                <a:cs typeface="Arial" panose="020B0604020202020204" pitchFamily="34" charset="0"/>
              </a:rPr>
              <a:t>everywhere. We gradually wound our way up through the </a:t>
            </a:r>
            <a:r>
              <a:rPr lang="en-GB" sz="1900" b="1" u="sng" dirty="0">
                <a:latin typeface="Arial" panose="020B0604020202020204" pitchFamily="34" charset="0"/>
                <a:cs typeface="Arial" panose="020B0604020202020204" pitchFamily="34" charset="0"/>
              </a:rPr>
              <a:t>mountainous landscape</a:t>
            </a:r>
            <a:r>
              <a:rPr lang="en-GB" sz="1900" dirty="0">
                <a:latin typeface="Arial" panose="020B0604020202020204" pitchFamily="34" charset="0"/>
                <a:cs typeface="Arial" panose="020B0604020202020204" pitchFamily="34" charset="0"/>
              </a:rPr>
              <a:t> which surrounds the city until we reached the summit of one of the foothills where we stopped for a picnic. </a:t>
            </a:r>
            <a:r>
              <a:rPr lang="en-GB" sz="1900" b="1" u="sng" dirty="0">
                <a:latin typeface="Arial" panose="020B0604020202020204" pitchFamily="34" charset="0"/>
                <a:cs typeface="Arial" panose="020B0604020202020204" pitchFamily="34" charset="0"/>
              </a:rPr>
              <a:t>The views of the rainforest stretching out in front of us</a:t>
            </a:r>
            <a:r>
              <a:rPr lang="en-GB" sz="1900" dirty="0">
                <a:latin typeface="Arial" panose="020B0604020202020204" pitchFamily="34" charset="0"/>
                <a:cs typeface="Arial" panose="020B0604020202020204" pitchFamily="34" charset="0"/>
              </a:rPr>
              <a:t> were a real </a:t>
            </a:r>
            <a:r>
              <a:rPr lang="en-GB" sz="1900" b="1" u="sng" dirty="0">
                <a:latin typeface="Arial" panose="020B0604020202020204" pitchFamily="34" charset="0"/>
                <a:cs typeface="Arial" panose="020B0604020202020204" pitchFamily="34" charset="0"/>
              </a:rPr>
              <a:t>sight to ________(21)</a:t>
            </a:r>
            <a:r>
              <a:rPr lang="en-GB" sz="1900" dirty="0">
                <a:latin typeface="Arial" panose="020B0604020202020204" pitchFamily="34" charset="0"/>
                <a:cs typeface="Arial" panose="020B0604020202020204" pitchFamily="34" charset="0"/>
              </a:rPr>
              <a:t> never before have I seen such an </a:t>
            </a:r>
            <a:r>
              <a:rPr lang="en-GB" sz="1900" b="1" u="sng" dirty="0">
                <a:latin typeface="Arial" panose="020B0604020202020204" pitchFamily="34" charset="0"/>
                <a:cs typeface="Arial" panose="020B0604020202020204" pitchFamily="34" charset="0"/>
              </a:rPr>
              <a:t>awe-______________(22)</a:t>
            </a:r>
            <a:r>
              <a:rPr lang="en-GB" sz="1900" dirty="0">
                <a:latin typeface="Arial" panose="020B0604020202020204" pitchFamily="34" charset="0"/>
                <a:cs typeface="Arial" panose="020B0604020202020204" pitchFamily="34" charset="0"/>
              </a:rPr>
              <a:t> sight…</a:t>
            </a:r>
          </a:p>
          <a:p>
            <a:endParaRPr lang="en-GB" dirty="0"/>
          </a:p>
        </p:txBody>
      </p:sp>
      <p:sp>
        <p:nvSpPr>
          <p:cNvPr id="2" name="TextBox 1">
            <a:extLst>
              <a:ext uri="{FF2B5EF4-FFF2-40B4-BE49-F238E27FC236}">
                <a16:creationId xmlns:a16="http://schemas.microsoft.com/office/drawing/2014/main" id="{662260CA-A62E-46CE-8586-1E994625678B}"/>
              </a:ext>
            </a:extLst>
          </p:cNvPr>
          <p:cNvSpPr txBox="1"/>
          <p:nvPr/>
        </p:nvSpPr>
        <p:spPr>
          <a:xfrm>
            <a:off x="6202017" y="6550789"/>
            <a:ext cx="6096000" cy="276999"/>
          </a:xfrm>
          <a:prstGeom prst="rect">
            <a:avLst/>
          </a:prstGeom>
          <a:noFill/>
        </p:spPr>
        <p:txBody>
          <a:bodyPr wrap="square">
            <a:spAutoFit/>
          </a:bodyPr>
          <a:lstStyle/>
          <a:p>
            <a:r>
              <a:rPr lang="tr-TR" sz="1200" i="1" dirty="0">
                <a:latin typeface="Arial" panose="020B0604020202020204" pitchFamily="34" charset="0"/>
                <a:cs typeface="Arial" panose="020B0604020202020204" pitchFamily="34" charset="0"/>
              </a:rPr>
              <a:t>https://freeenglishlessonplans.com/2018/02/06/c1-c2-holiday-diary-reading-vocabulary</a:t>
            </a:r>
          </a:p>
        </p:txBody>
      </p:sp>
    </p:spTree>
    <p:extLst>
      <p:ext uri="{BB962C8B-B14F-4D97-AF65-F5344CB8AC3E}">
        <p14:creationId xmlns:p14="http://schemas.microsoft.com/office/powerpoint/2010/main" val="377813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F65397-15BC-4D95-92CC-DF7CFD698CDF}"/>
              </a:ext>
            </a:extLst>
          </p:cNvPr>
          <p:cNvSpPr txBox="1"/>
          <p:nvPr/>
        </p:nvSpPr>
        <p:spPr>
          <a:xfrm>
            <a:off x="1050589" y="1420240"/>
            <a:ext cx="1042805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latin typeface="Arial" panose="020B0604020202020204" pitchFamily="34" charset="0"/>
                <a:cs typeface="Arial" panose="020B0604020202020204" pitchFamily="34" charset="0"/>
              </a:rPr>
              <a:t>Homework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Write a text about a trip you have taken in the past. Include as many of the phrasal verbs as possible.</a:t>
            </a:r>
          </a:p>
          <a:p>
            <a:r>
              <a:rPr lang="en-GB" dirty="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86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lag of Madagascar - Wikipedia">
            <a:extLst>
              <a:ext uri="{FF2B5EF4-FFF2-40B4-BE49-F238E27FC236}">
                <a16:creationId xmlns:a16="http://schemas.microsoft.com/office/drawing/2014/main" id="{7964746B-3FFA-4C78-AC85-169073E5BB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Madagascar Flag - Madagascar Flags - Africa Flags - Country Flags from">
            <a:extLst>
              <a:ext uri="{FF2B5EF4-FFF2-40B4-BE49-F238E27FC236}">
                <a16:creationId xmlns:a16="http://schemas.microsoft.com/office/drawing/2014/main" id="{3AF964AA-6A01-42CE-A363-A1C106C028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67" b="11717"/>
          <a:stretch/>
        </p:blipFill>
        <p:spPr bwMode="auto">
          <a:xfrm>
            <a:off x="2233109" y="1819073"/>
            <a:ext cx="8030582" cy="49221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E53756-DC76-4418-99F6-91407FDC11EF}"/>
              </a:ext>
            </a:extLst>
          </p:cNvPr>
          <p:cNvSpPr txBox="1"/>
          <p:nvPr/>
        </p:nvSpPr>
        <p:spPr>
          <a:xfrm>
            <a:off x="2470825" y="455888"/>
            <a:ext cx="8287966" cy="369332"/>
          </a:xfrm>
          <a:prstGeom prst="rect">
            <a:avLst/>
          </a:prstGeom>
          <a:noFill/>
        </p:spPr>
        <p:txBody>
          <a:bodyPr wrap="square" rtlCol="0">
            <a:spAutoFit/>
          </a:bodyPr>
          <a:lstStyle/>
          <a:p>
            <a:r>
              <a:rPr lang="en-GB" dirty="0">
                <a:latin typeface="Arial" panose="020B0604020202020204" pitchFamily="34" charset="0"/>
                <a:ea typeface="Open Sans" panose="020B0606030504020204" pitchFamily="34" charset="0"/>
                <a:cs typeface="Arial" panose="020B0604020202020204" pitchFamily="34" charset="0"/>
              </a:rPr>
              <a:t>A clue…do you know which country it is yet?</a:t>
            </a:r>
            <a:endParaRPr lang="tr-TR"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1212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World Map without names | World map picture, World map outline ...">
            <a:extLst>
              <a:ext uri="{FF2B5EF4-FFF2-40B4-BE49-F238E27FC236}">
                <a16:creationId xmlns:a16="http://schemas.microsoft.com/office/drawing/2014/main" id="{66EA5325-9AA6-4F52-88C3-CC2853721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1"/>
            <a:ext cx="12192000" cy="681196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Left 1">
            <a:extLst>
              <a:ext uri="{FF2B5EF4-FFF2-40B4-BE49-F238E27FC236}">
                <a16:creationId xmlns:a16="http://schemas.microsoft.com/office/drawing/2014/main" id="{0E7B4464-4AD7-45B2-B059-218955C6B972}"/>
              </a:ext>
            </a:extLst>
          </p:cNvPr>
          <p:cNvSpPr/>
          <p:nvPr/>
        </p:nvSpPr>
        <p:spPr>
          <a:xfrm>
            <a:off x="7502034" y="4030181"/>
            <a:ext cx="1204644" cy="41972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73521D2-FBD8-41E9-8C59-C6516EEC2487}"/>
              </a:ext>
            </a:extLst>
          </p:cNvPr>
          <p:cNvSpPr txBox="1"/>
          <p:nvPr/>
        </p:nvSpPr>
        <p:spPr>
          <a:xfrm>
            <a:off x="3618689" y="51488"/>
            <a:ext cx="8287966" cy="369332"/>
          </a:xfrm>
          <a:prstGeom prst="rect">
            <a:avLst/>
          </a:prstGeom>
          <a:noFill/>
        </p:spPr>
        <p:txBody>
          <a:bodyPr wrap="square" rtlCol="0">
            <a:spAutoFit/>
          </a:bodyPr>
          <a:lstStyle/>
          <a:p>
            <a:r>
              <a:rPr lang="en-GB" dirty="0">
                <a:latin typeface="Arial" panose="020B0604020202020204" pitchFamily="34" charset="0"/>
                <a:ea typeface="Open Sans" panose="020B0606030504020204" pitchFamily="34" charset="0"/>
                <a:cs typeface="Arial" panose="020B0604020202020204" pitchFamily="34" charset="0"/>
              </a:rPr>
              <a:t>A very big clue… what’s this country called?</a:t>
            </a:r>
            <a:endParaRPr lang="tr-TR"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50849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800EE-B64E-4A4F-868C-EE5E99498228}"/>
              </a:ext>
            </a:extLst>
          </p:cNvPr>
          <p:cNvPicPr>
            <a:picLocks noChangeAspect="1"/>
          </p:cNvPicPr>
          <p:nvPr/>
        </p:nvPicPr>
        <p:blipFill rotWithShape="1">
          <a:blip r:embed="rId2"/>
          <a:srcRect l="31721" t="8513" r="9262" b="6999"/>
          <a:stretch/>
        </p:blipFill>
        <p:spPr>
          <a:xfrm>
            <a:off x="2089496" y="204281"/>
            <a:ext cx="8013007" cy="6449438"/>
          </a:xfrm>
          <a:prstGeom prst="rect">
            <a:avLst/>
          </a:prstGeom>
        </p:spPr>
      </p:pic>
      <p:sp>
        <p:nvSpPr>
          <p:cNvPr id="6" name="Arrow: Left 5">
            <a:extLst>
              <a:ext uri="{FF2B5EF4-FFF2-40B4-BE49-F238E27FC236}">
                <a16:creationId xmlns:a16="http://schemas.microsoft.com/office/drawing/2014/main" id="{D9CCCD17-8A45-47DA-814C-F45E076A9934}"/>
              </a:ext>
            </a:extLst>
          </p:cNvPr>
          <p:cNvSpPr/>
          <p:nvPr/>
        </p:nvSpPr>
        <p:spPr>
          <a:xfrm rot="19966346">
            <a:off x="6665456" y="5294776"/>
            <a:ext cx="1204644" cy="41972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61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ol 1"/>
          <p:cNvSpPr>
            <a:spLocks noGrp="1"/>
          </p:cNvSpPr>
          <p:nvPr>
            <p:ph type="title"/>
          </p:nvPr>
        </p:nvSpPr>
        <p:spPr>
          <a:xfrm>
            <a:off x="702364" y="525294"/>
            <a:ext cx="10041835" cy="1142821"/>
          </a:xfrm>
        </p:spPr>
        <p:txBody>
          <a:bodyPr>
            <a:noAutofit/>
          </a:bodyPr>
          <a:lstStyle/>
          <a:p>
            <a:r>
              <a:rPr lang="en-GB" sz="2400" cap="none" dirty="0">
                <a:latin typeface="Arial" panose="020B0604020202020204" pitchFamily="34" charset="0"/>
                <a:cs typeface="Arial" panose="020B0604020202020204" pitchFamily="34" charset="0"/>
              </a:rPr>
              <a:t>What do you know about Madagascar? </a:t>
            </a:r>
            <a:br>
              <a:rPr lang="en-GB" sz="2400" cap="none" dirty="0">
                <a:latin typeface="Arial" panose="020B0604020202020204" pitchFamily="34" charset="0"/>
                <a:cs typeface="Arial" panose="020B0604020202020204" pitchFamily="34" charset="0"/>
              </a:rPr>
            </a:br>
            <a:r>
              <a:rPr lang="en-GB" sz="2400" cap="none" dirty="0">
                <a:latin typeface="Arial" panose="020B0604020202020204" pitchFamily="34" charset="0"/>
                <a:cs typeface="Arial" panose="020B0604020202020204" pitchFamily="34" charset="0"/>
              </a:rPr>
              <a:t>Have you ever been there? </a:t>
            </a:r>
            <a:br>
              <a:rPr lang="en-GB" sz="2400" cap="none" dirty="0">
                <a:latin typeface="Arial" panose="020B0604020202020204" pitchFamily="34" charset="0"/>
                <a:cs typeface="Arial" panose="020B0604020202020204" pitchFamily="34" charset="0"/>
              </a:rPr>
            </a:br>
            <a:r>
              <a:rPr lang="en-GB" sz="2400" cap="none" dirty="0">
                <a:latin typeface="Arial" panose="020B0604020202020204" pitchFamily="34" charset="0"/>
                <a:cs typeface="Arial" panose="020B0604020202020204" pitchFamily="34" charset="0"/>
              </a:rPr>
              <a:t>Would you like to?</a:t>
            </a:r>
            <a:br>
              <a:rPr lang="es-ES" sz="4000" cap="none" dirty="0">
                <a:latin typeface="Arial" panose="020B0604020202020204" pitchFamily="34" charset="0"/>
                <a:cs typeface="Arial" panose="020B0604020202020204" pitchFamily="34" charset="0"/>
              </a:rPr>
            </a:br>
            <a:endParaRPr lang="en-GB" sz="4000" cap="none" dirty="0">
              <a:latin typeface="Arial" panose="020B0604020202020204" pitchFamily="34" charset="0"/>
              <a:cs typeface="Arial" panose="020B0604020202020204" pitchFamily="34" charset="0"/>
            </a:endParaRPr>
          </a:p>
        </p:txBody>
      </p:sp>
      <p:pic>
        <p:nvPicPr>
          <p:cNvPr id="4" name="Contenidor de contingut 3"/>
          <p:cNvPicPr>
            <a:picLocks noGrp="1" noChangeAspect="1"/>
          </p:cNvPicPr>
          <p:nvPr>
            <p:ph idx="1"/>
          </p:nvPr>
        </p:nvPicPr>
        <p:blipFill>
          <a:blip r:embed="rId2"/>
          <a:stretch>
            <a:fillRect/>
          </a:stretch>
        </p:blipFill>
        <p:spPr>
          <a:xfrm>
            <a:off x="7949756" y="1668115"/>
            <a:ext cx="3821584" cy="2556478"/>
          </a:xfrm>
          <a:prstGeom prst="rect">
            <a:avLst/>
          </a:prstGeom>
        </p:spPr>
      </p:pic>
      <p:pic>
        <p:nvPicPr>
          <p:cNvPr id="5" name="Imatge 4"/>
          <p:cNvPicPr>
            <a:picLocks noChangeAspect="1"/>
          </p:cNvPicPr>
          <p:nvPr/>
        </p:nvPicPr>
        <p:blipFill>
          <a:blip r:embed="rId3"/>
          <a:stretch>
            <a:fillRect/>
          </a:stretch>
        </p:blipFill>
        <p:spPr>
          <a:xfrm>
            <a:off x="4906082" y="3315778"/>
            <a:ext cx="2379835" cy="3542222"/>
          </a:xfrm>
          <a:prstGeom prst="rect">
            <a:avLst/>
          </a:prstGeom>
        </p:spPr>
      </p:pic>
      <p:pic>
        <p:nvPicPr>
          <p:cNvPr id="6" name="Imatge 5"/>
          <p:cNvPicPr>
            <a:picLocks noChangeAspect="1"/>
          </p:cNvPicPr>
          <p:nvPr/>
        </p:nvPicPr>
        <p:blipFill>
          <a:blip r:embed="rId4"/>
          <a:stretch>
            <a:fillRect/>
          </a:stretch>
        </p:blipFill>
        <p:spPr>
          <a:xfrm>
            <a:off x="702364" y="1857632"/>
            <a:ext cx="3253174" cy="2177444"/>
          </a:xfrm>
          <a:prstGeom prst="rect">
            <a:avLst/>
          </a:prstGeom>
        </p:spPr>
      </p:pic>
      <p:pic>
        <p:nvPicPr>
          <p:cNvPr id="7" name="Imatge 6"/>
          <p:cNvPicPr>
            <a:picLocks noChangeAspect="1"/>
          </p:cNvPicPr>
          <p:nvPr/>
        </p:nvPicPr>
        <p:blipFill>
          <a:blip r:embed="rId5"/>
          <a:stretch>
            <a:fillRect/>
          </a:stretch>
        </p:blipFill>
        <p:spPr>
          <a:xfrm>
            <a:off x="197234" y="4327520"/>
            <a:ext cx="1653787" cy="2468697"/>
          </a:xfrm>
          <a:prstGeom prst="rect">
            <a:avLst/>
          </a:prstGeom>
        </p:spPr>
      </p:pic>
      <p:pic>
        <p:nvPicPr>
          <p:cNvPr id="8" name="Imatge 7"/>
          <p:cNvPicPr>
            <a:picLocks noChangeAspect="1"/>
          </p:cNvPicPr>
          <p:nvPr/>
        </p:nvPicPr>
        <p:blipFill>
          <a:blip r:embed="rId6"/>
          <a:stretch>
            <a:fillRect/>
          </a:stretch>
        </p:blipFill>
        <p:spPr>
          <a:xfrm>
            <a:off x="8416395" y="4736024"/>
            <a:ext cx="3597361" cy="2012510"/>
          </a:xfrm>
          <a:prstGeom prst="rect">
            <a:avLst/>
          </a:prstGeom>
        </p:spPr>
      </p:pic>
    </p:spTree>
    <p:extLst>
      <p:ext uri="{BB962C8B-B14F-4D97-AF65-F5344CB8AC3E}">
        <p14:creationId xmlns:p14="http://schemas.microsoft.com/office/powerpoint/2010/main" val="64805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196F-F74F-4382-8FB5-19C645A2C324}"/>
              </a:ext>
            </a:extLst>
          </p:cNvPr>
          <p:cNvSpPr>
            <a:spLocks noGrp="1"/>
          </p:cNvSpPr>
          <p:nvPr>
            <p:ph type="title"/>
          </p:nvPr>
        </p:nvSpPr>
        <p:spPr/>
        <p:txBody>
          <a:bodyPr>
            <a:normAutofit/>
          </a:bodyPr>
          <a:lstStyle/>
          <a:p>
            <a:r>
              <a:rPr lang="en-GB" sz="6000" dirty="0"/>
              <a:t>Quiz – Madagascar – true or false?</a:t>
            </a:r>
          </a:p>
        </p:txBody>
      </p:sp>
      <p:sp>
        <p:nvSpPr>
          <p:cNvPr id="3" name="Content Placeholder 2">
            <a:extLst>
              <a:ext uri="{FF2B5EF4-FFF2-40B4-BE49-F238E27FC236}">
                <a16:creationId xmlns:a16="http://schemas.microsoft.com/office/drawing/2014/main" id="{E496479B-14FC-4D09-8E7A-9B9FE135A91E}"/>
              </a:ext>
            </a:extLst>
          </p:cNvPr>
          <p:cNvSpPr>
            <a:spLocks noGrp="1"/>
          </p:cNvSpPr>
          <p:nvPr>
            <p:ph idx="1"/>
          </p:nvPr>
        </p:nvSpPr>
        <p:spPr/>
        <p:txBody>
          <a:bodyPr>
            <a:normAutofit lnSpcReduction="10000"/>
          </a:bodyPr>
          <a:lstStyle/>
          <a:p>
            <a:r>
              <a:rPr lang="en-GB" dirty="0">
                <a:latin typeface="Arial" panose="020B0604020202020204" pitchFamily="34" charset="0"/>
                <a:cs typeface="Arial" panose="020B0604020202020204" pitchFamily="34" charset="0"/>
              </a:rPr>
              <a:t>1. It is the world’s second largest island.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 Its population is over 25 million.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3. It wasn’t discovered until the 1700s.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4. It is one of the happiest places in the world.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5. It is home to 150,000 endemic species </a:t>
            </a:r>
          </a:p>
        </p:txBody>
      </p:sp>
    </p:spTree>
    <p:extLst>
      <p:ext uri="{BB962C8B-B14F-4D97-AF65-F5344CB8AC3E}">
        <p14:creationId xmlns:p14="http://schemas.microsoft.com/office/powerpoint/2010/main" val="412109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196F-F74F-4382-8FB5-19C645A2C324}"/>
              </a:ext>
            </a:extLst>
          </p:cNvPr>
          <p:cNvSpPr>
            <a:spLocks noGrp="1"/>
          </p:cNvSpPr>
          <p:nvPr>
            <p:ph type="title"/>
          </p:nvPr>
        </p:nvSpPr>
        <p:spPr>
          <a:xfrm>
            <a:off x="755257" y="176654"/>
            <a:ext cx="9720072" cy="1499616"/>
          </a:xfrm>
        </p:spPr>
        <p:txBody>
          <a:bodyPr>
            <a:normAutofit/>
          </a:bodyPr>
          <a:lstStyle/>
          <a:p>
            <a:r>
              <a:rPr lang="en-GB" sz="6000" dirty="0"/>
              <a:t>Quiz – Madagascar – true or false?</a:t>
            </a:r>
          </a:p>
        </p:txBody>
      </p:sp>
      <p:sp>
        <p:nvSpPr>
          <p:cNvPr id="3" name="Content Placeholder 2">
            <a:extLst>
              <a:ext uri="{FF2B5EF4-FFF2-40B4-BE49-F238E27FC236}">
                <a16:creationId xmlns:a16="http://schemas.microsoft.com/office/drawing/2014/main" id="{E496479B-14FC-4D09-8E7A-9B9FE135A91E}"/>
              </a:ext>
            </a:extLst>
          </p:cNvPr>
          <p:cNvSpPr>
            <a:spLocks noGrp="1"/>
          </p:cNvSpPr>
          <p:nvPr>
            <p:ph idx="1"/>
          </p:nvPr>
        </p:nvSpPr>
        <p:spPr>
          <a:xfrm>
            <a:off x="554477" y="1546698"/>
            <a:ext cx="10189726" cy="5311303"/>
          </a:xfrm>
        </p:spPr>
        <p:txBody>
          <a:bodyPr>
            <a:normAutofit fontScale="92500" lnSpcReduction="20000"/>
          </a:bodyPr>
          <a:lstStyle/>
          <a:p>
            <a:r>
              <a:rPr lang="en-GB" dirty="0">
                <a:latin typeface="Arial" panose="020B0604020202020204" pitchFamily="34" charset="0"/>
                <a:cs typeface="Arial" panose="020B0604020202020204" pitchFamily="34" charset="0"/>
              </a:rPr>
              <a:t>1. It is the world’s second largest island. </a:t>
            </a:r>
          </a:p>
          <a:p>
            <a:r>
              <a:rPr lang="en-GB" dirty="0">
                <a:solidFill>
                  <a:srgbClr val="FF0000"/>
                </a:solidFill>
                <a:latin typeface="Arial" panose="020B0604020202020204" pitchFamily="34" charset="0"/>
                <a:cs typeface="Arial" panose="020B0604020202020204" pitchFamily="34" charset="0"/>
              </a:rPr>
              <a:t>False – It’s the fourth largest island, after Greenland, New guinea, and Borneo.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 Its population is over 25 million.</a:t>
            </a:r>
          </a:p>
          <a:p>
            <a:r>
              <a:rPr lang="en-GB" dirty="0">
                <a:solidFill>
                  <a:srgbClr val="00B050"/>
                </a:solidFill>
                <a:latin typeface="Arial" panose="020B0604020202020204" pitchFamily="34" charset="0"/>
                <a:cs typeface="Arial" panose="020B0604020202020204" pitchFamily="34" charset="0"/>
              </a:rPr>
              <a:t>True – around 26 million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3. It wasn’t discovered until the 1700s. </a:t>
            </a:r>
          </a:p>
          <a:p>
            <a:r>
              <a:rPr lang="en-GB" dirty="0">
                <a:solidFill>
                  <a:srgbClr val="FF0000"/>
                </a:solidFill>
                <a:latin typeface="Arial" panose="020B0604020202020204" pitchFamily="34" charset="0"/>
                <a:cs typeface="Arial" panose="020B0604020202020204" pitchFamily="34" charset="0"/>
              </a:rPr>
              <a:t>False – it was discovered in the 1500s, by a Portuguese explorer. </a:t>
            </a:r>
            <a:br>
              <a:rPr lang="en-GB" dirty="0">
                <a:solidFill>
                  <a:srgbClr val="FF0000"/>
                </a:solidFill>
                <a:latin typeface="Arial" panose="020B0604020202020204" pitchFamily="34" charset="0"/>
                <a:cs typeface="Arial" panose="020B0604020202020204" pitchFamily="34" charset="0"/>
              </a:rPr>
            </a:br>
            <a:endParaRPr lang="en-GB"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4. It is one of the happiest places in the world. </a:t>
            </a:r>
          </a:p>
          <a:p>
            <a:r>
              <a:rPr lang="en-GB" dirty="0">
                <a:solidFill>
                  <a:srgbClr val="FF0000"/>
                </a:solidFill>
                <a:latin typeface="Arial" panose="020B0604020202020204" pitchFamily="34" charset="0"/>
                <a:cs typeface="Arial" panose="020B0604020202020204" pitchFamily="34" charset="0"/>
              </a:rPr>
              <a:t>False – it is one of the least happy places, maybe due to poverty and low life expectancy. </a:t>
            </a:r>
            <a:br>
              <a:rPr lang="en-GB" dirty="0">
                <a:solidFill>
                  <a:srgbClr val="FF0000"/>
                </a:solidFill>
                <a:latin typeface="Arial" panose="020B0604020202020204" pitchFamily="34" charset="0"/>
                <a:cs typeface="Arial" panose="020B0604020202020204" pitchFamily="34" charset="0"/>
              </a:rPr>
            </a:br>
            <a:endParaRPr lang="en-GB"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5. It is home to 150,000 endemic species </a:t>
            </a:r>
          </a:p>
          <a:p>
            <a:r>
              <a:rPr lang="en-GB" dirty="0">
                <a:solidFill>
                  <a:srgbClr val="00B050"/>
                </a:solidFill>
                <a:latin typeface="Arial" panose="020B0604020202020204" pitchFamily="34" charset="0"/>
                <a:cs typeface="Arial" panose="020B0604020202020204" pitchFamily="34" charset="0"/>
              </a:rPr>
              <a:t>True</a:t>
            </a:r>
          </a:p>
        </p:txBody>
      </p:sp>
    </p:spTree>
    <p:extLst>
      <p:ext uri="{BB962C8B-B14F-4D97-AF65-F5344CB8AC3E}">
        <p14:creationId xmlns:p14="http://schemas.microsoft.com/office/powerpoint/2010/main" val="12946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1636B-0010-47E6-84C1-88B2103A7FB2}"/>
              </a:ext>
            </a:extLst>
          </p:cNvPr>
          <p:cNvSpPr>
            <a:spLocks noGrp="1"/>
          </p:cNvSpPr>
          <p:nvPr>
            <p:ph type="title"/>
          </p:nvPr>
        </p:nvSpPr>
        <p:spPr>
          <a:xfrm>
            <a:off x="985218" y="254475"/>
            <a:ext cx="9720072" cy="1499616"/>
          </a:xfrm>
        </p:spPr>
        <p:txBody>
          <a:bodyPr/>
          <a:lstStyle/>
          <a:p>
            <a:pPr algn="ctr"/>
            <a:r>
              <a:rPr lang="en-GB" dirty="0"/>
              <a:t>A trip to Madagascar</a:t>
            </a:r>
          </a:p>
        </p:txBody>
      </p:sp>
      <p:pic>
        <p:nvPicPr>
          <p:cNvPr id="3074" name="Picture 2" descr="Backpacking for Couples – Exploring the wilderness with someone ...">
            <a:extLst>
              <a:ext uri="{FF2B5EF4-FFF2-40B4-BE49-F238E27FC236}">
                <a16:creationId xmlns:a16="http://schemas.microsoft.com/office/drawing/2014/main" id="{8485B951-7D3F-4871-ABD6-80399C8D7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853" y="1582495"/>
            <a:ext cx="5365413" cy="40233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D275BB-78EB-48CD-AFB8-57E401404708}"/>
              </a:ext>
            </a:extLst>
          </p:cNvPr>
          <p:cNvSpPr txBox="1"/>
          <p:nvPr/>
        </p:nvSpPr>
        <p:spPr>
          <a:xfrm>
            <a:off x="2120630" y="5887958"/>
            <a:ext cx="958174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Jenny and Matt went on a trip to Madagascar. What sort of holiday do you think they had?</a:t>
            </a:r>
            <a:endParaRPr lang="tr-T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E2D2292-CF66-4B16-92E3-DDF26F45107A}"/>
              </a:ext>
            </a:extLst>
          </p:cNvPr>
          <p:cNvSpPr txBox="1"/>
          <p:nvPr/>
        </p:nvSpPr>
        <p:spPr>
          <a:xfrm>
            <a:off x="2120630" y="6354566"/>
            <a:ext cx="9212094" cy="36965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Read the text and decide whether they had a good experience overall.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72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EAAF5-581E-49DF-963C-A6F254620733}"/>
              </a:ext>
            </a:extLst>
          </p:cNvPr>
          <p:cNvSpPr>
            <a:spLocks noGrp="1"/>
          </p:cNvSpPr>
          <p:nvPr>
            <p:ph idx="1"/>
          </p:nvPr>
        </p:nvSpPr>
        <p:spPr>
          <a:xfrm>
            <a:off x="139148" y="152048"/>
            <a:ext cx="11913704" cy="6553904"/>
          </a:xfrm>
        </p:spPr>
        <p:style>
          <a:lnRef idx="2">
            <a:schemeClr val="dk1"/>
          </a:lnRef>
          <a:fillRef idx="1">
            <a:schemeClr val="lt1"/>
          </a:fillRef>
          <a:effectRef idx="0">
            <a:schemeClr val="dk1"/>
          </a:effectRef>
          <a:fontRef idx="minor">
            <a:schemeClr val="dk1"/>
          </a:fontRef>
        </p:style>
        <p:txBody>
          <a:bodyPr>
            <a:normAutofit fontScale="32500" lnSpcReduction="20000"/>
          </a:bodyPr>
          <a:lstStyle/>
          <a:p>
            <a:pPr>
              <a:lnSpc>
                <a:spcPct val="160000"/>
              </a:lnSpc>
            </a:pPr>
            <a:r>
              <a:rPr lang="en-GB" sz="4600" dirty="0">
                <a:latin typeface="Arial" panose="020B0604020202020204" pitchFamily="34" charset="0"/>
                <a:cs typeface="Arial" panose="020B0604020202020204" pitchFamily="34" charset="0"/>
              </a:rPr>
              <a:t>We’re quite adventurous so your standard beach holiday doesn’t really cut it for us so after umming and </a:t>
            </a:r>
            <a:r>
              <a:rPr lang="en-GB" sz="4600" dirty="0" err="1">
                <a:latin typeface="Arial" panose="020B0604020202020204" pitchFamily="34" charset="0"/>
                <a:cs typeface="Arial" panose="020B0604020202020204" pitchFamily="34" charset="0"/>
              </a:rPr>
              <a:t>ahhing</a:t>
            </a:r>
            <a:r>
              <a:rPr lang="en-GB" sz="4600" dirty="0">
                <a:latin typeface="Arial" panose="020B0604020202020204" pitchFamily="34" charset="0"/>
                <a:cs typeface="Arial" panose="020B0604020202020204" pitchFamily="34" charset="0"/>
              </a:rPr>
              <a:t> for a few months we finally settled on a trip to Madagascar. We had set our sights on exploring the dense undergrowth of Madagascar’s jungles and maybe catching a glimpse of some of its famed wildlife.</a:t>
            </a:r>
          </a:p>
          <a:p>
            <a:pPr>
              <a:lnSpc>
                <a:spcPct val="160000"/>
              </a:lnSpc>
            </a:pPr>
            <a:r>
              <a:rPr lang="en-GB" sz="4600" dirty="0">
                <a:latin typeface="Arial" panose="020B0604020202020204" pitchFamily="34" charset="0"/>
                <a:cs typeface="Arial" panose="020B0604020202020204" pitchFamily="34" charset="0"/>
              </a:rPr>
              <a:t>We flew into the capital Antananarivo, no sooner had we stepped off the plane than we were hit by a wave of intense heat, Madagascar has a really humid climate so the sweat was pouring down our faces in no time at all. Antananarivo is bustling with life with a mindboggling network of haphazard back streets in which you can lose yourself in the blink of an eye. Apart from the hotel we’d booked online we’d decided to play it by ear for the rest of the trip so we set about looking for a guide to take us into the lush vegetation of the surrounding rainforests. Unfortunately there was a mix-up with our luggage that set us back 2 hours but eventually we picked up our suitcases and set off on our mission.</a:t>
            </a:r>
          </a:p>
          <a:p>
            <a:pPr>
              <a:lnSpc>
                <a:spcPct val="160000"/>
              </a:lnSpc>
            </a:pPr>
            <a:r>
              <a:rPr lang="en-GB" sz="4600" dirty="0">
                <a:latin typeface="Arial" panose="020B0604020202020204" pitchFamily="34" charset="0"/>
                <a:cs typeface="Arial" panose="020B0604020202020204" pitchFamily="34" charset="0"/>
              </a:rPr>
              <a:t>As a city, Antananarivo isn’t much to write home about. It’s pretty grimy and run-down and our taxi ride into the city centre was rather fraught. When we finally arrived at our hotel it looked a sorry sight - not what we’d been led to believe in the brochure. However, we’re not really big on creature comforts so we didn’t mind. Luckily, the hotel organised guided-tours of the rainforest and there was one leaving the very next day.</a:t>
            </a:r>
          </a:p>
          <a:p>
            <a:pPr>
              <a:lnSpc>
                <a:spcPct val="160000"/>
              </a:lnSpc>
            </a:pPr>
            <a:r>
              <a:rPr lang="en-GB" sz="4600" dirty="0">
                <a:latin typeface="Arial" panose="020B0604020202020204" pitchFamily="34" charset="0"/>
                <a:cs typeface="Arial" panose="020B0604020202020204" pitchFamily="34" charset="0"/>
              </a:rPr>
              <a:t>We were up at the crack of dawn the next day to board the rickety old minibus that was going to take us out into the middle of nowhere to begin our adventure. The bus journey was a little bit hairy as the road was little more than a track with potholes everywhere. We gradually wound our way up through the mountainous landscape which surrounds the city until we reached the summit of one of the foothills where we stopped for a picnic. The views of the rainforest stretching out in front of us were a real sight to behold. Never before had I seen such an awe-inspiring sight…</a:t>
            </a:r>
          </a:p>
          <a:p>
            <a:endParaRPr lang="en-GB" dirty="0"/>
          </a:p>
        </p:txBody>
      </p:sp>
      <p:sp>
        <p:nvSpPr>
          <p:cNvPr id="4" name="TextBox 3">
            <a:extLst>
              <a:ext uri="{FF2B5EF4-FFF2-40B4-BE49-F238E27FC236}">
                <a16:creationId xmlns:a16="http://schemas.microsoft.com/office/drawing/2014/main" id="{5DBFB0F6-868D-4C1C-BC6E-9B317E3C4321}"/>
              </a:ext>
            </a:extLst>
          </p:cNvPr>
          <p:cNvSpPr txBox="1"/>
          <p:nvPr/>
        </p:nvSpPr>
        <p:spPr>
          <a:xfrm>
            <a:off x="6096000" y="6428953"/>
            <a:ext cx="10902275" cy="276999"/>
          </a:xfrm>
          <a:prstGeom prst="rect">
            <a:avLst/>
          </a:prstGeom>
          <a:noFill/>
        </p:spPr>
        <p:txBody>
          <a:bodyPr wrap="square">
            <a:spAutoFit/>
          </a:bodyPr>
          <a:lstStyle/>
          <a:p>
            <a:r>
              <a:rPr lang="tr-TR" sz="1200" i="1" dirty="0">
                <a:latin typeface="Arial" panose="020B0604020202020204" pitchFamily="34" charset="0"/>
                <a:cs typeface="Arial" panose="020B0604020202020204" pitchFamily="34" charset="0"/>
              </a:rPr>
              <a:t>https://freeenglishlessonplans.com/2018/02/06/c1-c2-holiday-diary-reading-vocabulary</a:t>
            </a:r>
          </a:p>
        </p:txBody>
      </p:sp>
    </p:spTree>
    <p:extLst>
      <p:ext uri="{BB962C8B-B14F-4D97-AF65-F5344CB8AC3E}">
        <p14:creationId xmlns:p14="http://schemas.microsoft.com/office/powerpoint/2010/main" val="284449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479</TotalTime>
  <Words>1844</Words>
  <Application>Microsoft Office PowerPoint</Application>
  <PresentationFormat>Widescreen</PresentationFormat>
  <Paragraphs>79</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Tw Cen MT</vt:lpstr>
      <vt:lpstr>Tw Cen MT Condensed</vt:lpstr>
      <vt:lpstr>Wingdings 3</vt:lpstr>
      <vt:lpstr>Integral</vt:lpstr>
      <vt:lpstr>PowerPoint Presentation</vt:lpstr>
      <vt:lpstr>PowerPoint Presentation</vt:lpstr>
      <vt:lpstr>PowerPoint Presentation</vt:lpstr>
      <vt:lpstr>PowerPoint Presentation</vt:lpstr>
      <vt:lpstr>What do you know about Madagascar?  Have you ever been there?  Would you like to? </vt:lpstr>
      <vt:lpstr>Quiz – Madagascar – true or false?</vt:lpstr>
      <vt:lpstr>Quiz – Madagascar – true or false?</vt:lpstr>
      <vt:lpstr>A trip to Madagascar</vt:lpstr>
      <vt:lpstr>PowerPoint Presentation</vt:lpstr>
      <vt:lpstr>PowerPoint Presentation</vt:lpstr>
      <vt:lpstr>PowerPoint Presentation</vt:lpstr>
      <vt:lpstr>PowerPoint Presentation</vt:lpstr>
      <vt:lpstr>What can you remember?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Holiday Diary</dc:title>
  <dc:creator>PROFESSOR</dc:creator>
  <cp:lastModifiedBy>Katy M</cp:lastModifiedBy>
  <cp:revision>22</cp:revision>
  <dcterms:created xsi:type="dcterms:W3CDTF">2017-02-28T11:17:39Z</dcterms:created>
  <dcterms:modified xsi:type="dcterms:W3CDTF">2020-11-07T17:19:03Z</dcterms:modified>
</cp:coreProperties>
</file>